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474" r:id="rId6"/>
    <p:sldId id="302" r:id="rId7"/>
    <p:sldId id="475" r:id="rId8"/>
    <p:sldId id="476" r:id="rId9"/>
    <p:sldId id="548" r:id="rId10"/>
    <p:sldId id="477" r:id="rId11"/>
    <p:sldId id="478" r:id="rId12"/>
    <p:sldId id="549" r:id="rId13"/>
    <p:sldId id="535" r:id="rId14"/>
    <p:sldId id="473" r:id="rId15"/>
    <p:sldId id="479" r:id="rId16"/>
    <p:sldId id="480" r:id="rId17"/>
    <p:sldId id="481" r:id="rId18"/>
    <p:sldId id="289" r:id="rId19"/>
    <p:sldId id="299" r:id="rId20"/>
    <p:sldId id="392" r:id="rId21"/>
    <p:sldId id="483" r:id="rId22"/>
    <p:sldId id="497" r:id="rId23"/>
    <p:sldId id="498" r:id="rId24"/>
    <p:sldId id="500" r:id="rId25"/>
    <p:sldId id="487" r:id="rId26"/>
    <p:sldId id="484" r:id="rId27"/>
    <p:sldId id="396" r:id="rId28"/>
    <p:sldId id="465" r:id="rId29"/>
    <p:sldId id="418" r:id="rId30"/>
    <p:sldId id="514" r:id="rId31"/>
    <p:sldId id="512" r:id="rId32"/>
    <p:sldId id="515" r:id="rId33"/>
    <p:sldId id="516" r:id="rId34"/>
    <p:sldId id="518" r:id="rId35"/>
    <p:sldId id="519" r:id="rId36"/>
    <p:sldId id="517" r:id="rId37"/>
    <p:sldId id="502" r:id="rId38"/>
    <p:sldId id="503" r:id="rId39"/>
    <p:sldId id="504" r:id="rId40"/>
    <p:sldId id="505" r:id="rId41"/>
    <p:sldId id="506" r:id="rId42"/>
    <p:sldId id="507" r:id="rId43"/>
    <p:sldId id="508" r:id="rId44"/>
    <p:sldId id="509" r:id="rId45"/>
    <p:sldId id="520" r:id="rId46"/>
    <p:sldId id="521" r:id="rId47"/>
    <p:sldId id="540" r:id="rId48"/>
    <p:sldId id="544" r:id="rId49"/>
    <p:sldId id="522" r:id="rId50"/>
    <p:sldId id="550" r:id="rId51"/>
    <p:sldId id="525" r:id="rId52"/>
    <p:sldId id="531" r:id="rId53"/>
    <p:sldId id="532" r:id="rId54"/>
    <p:sldId id="533" r:id="rId55"/>
    <p:sldId id="545" r:id="rId56"/>
    <p:sldId id="542" r:id="rId57"/>
    <p:sldId id="546" r:id="rId58"/>
    <p:sldId id="547" r:id="rId59"/>
  </p:sldIdLst>
  <p:sldSz cx="899953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98" autoAdjust="0"/>
    <p:restoredTop sz="96291"/>
  </p:normalViewPr>
  <p:slideViewPr>
    <p:cSldViewPr snapToGrid="0" snapToObjects="1">
      <p:cViewPr varScale="1">
        <p:scale>
          <a:sx n="80" d="100"/>
          <a:sy n="80" d="100"/>
        </p:scale>
        <p:origin x="1651" y="62"/>
      </p:cViewPr>
      <p:guideLst>
        <p:guide orient="horz" pos="2160"/>
        <p:guide pos="283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A9219A-91B8-46E5-A6BE-259CD239D91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6E42EF8-4B22-4AD8-A47C-90C9940D9CC6}">
      <dgm:prSet/>
      <dgm:spPr/>
      <dgm:t>
        <a:bodyPr/>
        <a:lstStyle/>
        <a:p>
          <a:r>
            <a:rPr lang="it-IT"/>
            <a:t>Quando parliamo di Europa, quando diciamo </a:t>
          </a:r>
          <a:endParaRPr lang="en-US"/>
        </a:p>
      </dgm:t>
    </dgm:pt>
    <dgm:pt modelId="{67B3EEFA-8328-4D7F-985D-0270B8CD0A23}" type="parTrans" cxnId="{F12A0323-A038-4AD3-82DD-E4229E271D2A}">
      <dgm:prSet/>
      <dgm:spPr/>
      <dgm:t>
        <a:bodyPr/>
        <a:lstStyle/>
        <a:p>
          <a:endParaRPr lang="en-US"/>
        </a:p>
      </dgm:t>
    </dgm:pt>
    <dgm:pt modelId="{205979C1-3CB0-48EE-A891-130CCD173A43}" type="sibTrans" cxnId="{F12A0323-A038-4AD3-82DD-E4229E271D2A}">
      <dgm:prSet/>
      <dgm:spPr/>
      <dgm:t>
        <a:bodyPr/>
        <a:lstStyle/>
        <a:p>
          <a:endParaRPr lang="en-US"/>
        </a:p>
      </dgm:t>
    </dgm:pt>
    <dgm:pt modelId="{6670BE92-355C-4C4B-97E2-1D6EC6F5DF16}">
      <dgm:prSet custT="1"/>
      <dgm:spPr/>
      <dgm:t>
        <a:bodyPr/>
        <a:lstStyle/>
        <a:p>
          <a:r>
            <a:rPr lang="it-IT" sz="3600" i="1" dirty="0">
              <a:solidFill>
                <a:schemeClr val="bg1"/>
              </a:solidFill>
            </a:rPr>
            <a:t>&lt;&lt;ce lo chiede  l’Europa&gt;&gt;</a:t>
          </a:r>
          <a:endParaRPr lang="en-US" sz="3600" i="1" dirty="0">
            <a:solidFill>
              <a:schemeClr val="bg1"/>
            </a:solidFill>
          </a:endParaRPr>
        </a:p>
      </dgm:t>
    </dgm:pt>
    <dgm:pt modelId="{B7F1EE4F-4992-4C9F-AD4C-D72C7EE333E9}" type="parTrans" cxnId="{744D7184-FA37-4021-9E07-4847AD955935}">
      <dgm:prSet/>
      <dgm:spPr/>
      <dgm:t>
        <a:bodyPr/>
        <a:lstStyle/>
        <a:p>
          <a:endParaRPr lang="en-US"/>
        </a:p>
      </dgm:t>
    </dgm:pt>
    <dgm:pt modelId="{C784C16F-DF73-4A10-B1B7-EE1C975D5C6D}" type="sibTrans" cxnId="{744D7184-FA37-4021-9E07-4847AD955935}">
      <dgm:prSet/>
      <dgm:spPr/>
      <dgm:t>
        <a:bodyPr/>
        <a:lstStyle/>
        <a:p>
          <a:endParaRPr lang="en-US"/>
        </a:p>
      </dgm:t>
    </dgm:pt>
    <dgm:pt modelId="{051190C5-34BB-499D-9D63-6A6BC25CBFA8}">
      <dgm:prSet/>
      <dgm:spPr/>
      <dgm:t>
        <a:bodyPr/>
        <a:lstStyle/>
        <a:p>
          <a:r>
            <a:rPr lang="it-IT" dirty="0"/>
            <a:t>Dobbiamo distinguere le due istituzioni  cui appartiene l’Italia:</a:t>
          </a:r>
          <a:endParaRPr lang="en-US" dirty="0"/>
        </a:p>
      </dgm:t>
    </dgm:pt>
    <dgm:pt modelId="{823DFF7C-DD6D-4808-A343-ADA08422CADB}" type="parTrans" cxnId="{36D6F50F-4500-4E04-8399-0557C5662614}">
      <dgm:prSet/>
      <dgm:spPr/>
      <dgm:t>
        <a:bodyPr/>
        <a:lstStyle/>
        <a:p>
          <a:endParaRPr lang="en-US"/>
        </a:p>
      </dgm:t>
    </dgm:pt>
    <dgm:pt modelId="{0E33C2E6-EC9F-4DBD-B7A0-30789C5EB9C9}" type="sibTrans" cxnId="{36D6F50F-4500-4E04-8399-0557C5662614}">
      <dgm:prSet/>
      <dgm:spPr/>
      <dgm:t>
        <a:bodyPr/>
        <a:lstStyle/>
        <a:p>
          <a:endParaRPr lang="en-US"/>
        </a:p>
      </dgm:t>
    </dgm:pt>
    <dgm:pt modelId="{B277418F-E023-4BB8-BDF8-D8E222783A39}">
      <dgm:prSet/>
      <dgm:spPr/>
      <dgm:t>
        <a:bodyPr/>
        <a:lstStyle/>
        <a:p>
          <a:r>
            <a:rPr lang="it-IT" dirty="0"/>
            <a:t>Il Consiglio d’Europa (47 Stati, </a:t>
          </a:r>
        </a:p>
        <a:p>
          <a:r>
            <a:rPr lang="it-IT" dirty="0"/>
            <a:t>dal Portogallo alla Russia, alla Turchia)</a:t>
          </a:r>
          <a:endParaRPr lang="en-US" dirty="0"/>
        </a:p>
      </dgm:t>
    </dgm:pt>
    <dgm:pt modelId="{68D0077B-9528-4784-BE74-50D8EF578964}" type="parTrans" cxnId="{271FA2BA-0B0D-43B6-A247-70FAED55EB7D}">
      <dgm:prSet/>
      <dgm:spPr/>
      <dgm:t>
        <a:bodyPr/>
        <a:lstStyle/>
        <a:p>
          <a:endParaRPr lang="en-US"/>
        </a:p>
      </dgm:t>
    </dgm:pt>
    <dgm:pt modelId="{3301918C-1205-4A4B-90FA-BE62B26768BC}" type="sibTrans" cxnId="{271FA2BA-0B0D-43B6-A247-70FAED55EB7D}">
      <dgm:prSet/>
      <dgm:spPr/>
      <dgm:t>
        <a:bodyPr/>
        <a:lstStyle/>
        <a:p>
          <a:endParaRPr lang="en-US"/>
        </a:p>
      </dgm:t>
    </dgm:pt>
    <dgm:pt modelId="{0BAD5182-B7F0-4E84-B830-66E5F32EB0B6}">
      <dgm:prSet/>
      <dgm:spPr/>
      <dgm:t>
        <a:bodyPr/>
        <a:lstStyle/>
        <a:p>
          <a:r>
            <a:rPr lang="it-IT" dirty="0"/>
            <a:t>L’Unione Europea (27 Stati,</a:t>
          </a:r>
        </a:p>
        <a:p>
          <a:r>
            <a:rPr lang="it-IT" dirty="0"/>
            <a:t> dal Portogallo all’Ungheria)</a:t>
          </a:r>
          <a:endParaRPr lang="en-US" dirty="0"/>
        </a:p>
      </dgm:t>
    </dgm:pt>
    <dgm:pt modelId="{F1D728F8-C2F5-499E-9016-FA6104939701}" type="parTrans" cxnId="{3BE3A3A3-D1A0-4BD1-9193-36580A5FEA8D}">
      <dgm:prSet/>
      <dgm:spPr/>
      <dgm:t>
        <a:bodyPr/>
        <a:lstStyle/>
        <a:p>
          <a:endParaRPr lang="en-US"/>
        </a:p>
      </dgm:t>
    </dgm:pt>
    <dgm:pt modelId="{99DC5BBB-D00D-4CE0-BF62-58C301CCA7A7}" type="sibTrans" cxnId="{3BE3A3A3-D1A0-4BD1-9193-36580A5FEA8D}">
      <dgm:prSet/>
      <dgm:spPr/>
      <dgm:t>
        <a:bodyPr/>
        <a:lstStyle/>
        <a:p>
          <a:endParaRPr lang="en-US"/>
        </a:p>
      </dgm:t>
    </dgm:pt>
    <dgm:pt modelId="{7F6BA68E-86B5-4879-8E0A-2B299464A4AF}" type="pres">
      <dgm:prSet presAssocID="{CFA9219A-91B8-46E5-A6BE-259CD239D91C}" presName="diagram" presStyleCnt="0">
        <dgm:presLayoutVars>
          <dgm:dir/>
          <dgm:resizeHandles val="exact"/>
        </dgm:presLayoutVars>
      </dgm:prSet>
      <dgm:spPr/>
    </dgm:pt>
    <dgm:pt modelId="{95D8EFBC-8074-4697-9B4C-09B5E32D0DD2}" type="pres">
      <dgm:prSet presAssocID="{C6E42EF8-4B22-4AD8-A47C-90C9940D9CC6}" presName="node" presStyleLbl="node1" presStyleIdx="0" presStyleCnt="5">
        <dgm:presLayoutVars>
          <dgm:bulletEnabled val="1"/>
        </dgm:presLayoutVars>
      </dgm:prSet>
      <dgm:spPr/>
    </dgm:pt>
    <dgm:pt modelId="{0B3F96C7-3A56-4F47-BCDD-C7150AA96AFA}" type="pres">
      <dgm:prSet presAssocID="{205979C1-3CB0-48EE-A891-130CCD173A43}" presName="sibTrans" presStyleCnt="0"/>
      <dgm:spPr/>
    </dgm:pt>
    <dgm:pt modelId="{981E9C3B-F45F-4C1B-AC40-68B7FA32B4B7}" type="pres">
      <dgm:prSet presAssocID="{6670BE92-355C-4C4B-97E2-1D6EC6F5DF16}" presName="node" presStyleLbl="node1" presStyleIdx="1" presStyleCnt="5">
        <dgm:presLayoutVars>
          <dgm:bulletEnabled val="1"/>
        </dgm:presLayoutVars>
      </dgm:prSet>
      <dgm:spPr/>
    </dgm:pt>
    <dgm:pt modelId="{12C6673C-4D22-41D1-8A52-1677FBD005D8}" type="pres">
      <dgm:prSet presAssocID="{C784C16F-DF73-4A10-B1B7-EE1C975D5C6D}" presName="sibTrans" presStyleCnt="0"/>
      <dgm:spPr/>
    </dgm:pt>
    <dgm:pt modelId="{4A08F0A6-864D-46EF-8EEE-2CB22AC4ECF3}" type="pres">
      <dgm:prSet presAssocID="{051190C5-34BB-499D-9D63-6A6BC25CBFA8}" presName="node" presStyleLbl="node1" presStyleIdx="2" presStyleCnt="5">
        <dgm:presLayoutVars>
          <dgm:bulletEnabled val="1"/>
        </dgm:presLayoutVars>
      </dgm:prSet>
      <dgm:spPr/>
    </dgm:pt>
    <dgm:pt modelId="{1B929EA9-E972-4835-AF16-5BF299B8A70A}" type="pres">
      <dgm:prSet presAssocID="{0E33C2E6-EC9F-4DBD-B7A0-30789C5EB9C9}" presName="sibTrans" presStyleCnt="0"/>
      <dgm:spPr/>
    </dgm:pt>
    <dgm:pt modelId="{5D0B7F37-4A05-406E-9FFE-C7D9AF244EC3}" type="pres">
      <dgm:prSet presAssocID="{B277418F-E023-4BB8-BDF8-D8E222783A39}" presName="node" presStyleLbl="node1" presStyleIdx="3" presStyleCnt="5">
        <dgm:presLayoutVars>
          <dgm:bulletEnabled val="1"/>
        </dgm:presLayoutVars>
      </dgm:prSet>
      <dgm:spPr/>
    </dgm:pt>
    <dgm:pt modelId="{D76D5F5B-54AA-4B21-92AE-3891024B52C2}" type="pres">
      <dgm:prSet presAssocID="{3301918C-1205-4A4B-90FA-BE62B26768BC}" presName="sibTrans" presStyleCnt="0"/>
      <dgm:spPr/>
    </dgm:pt>
    <dgm:pt modelId="{46253C72-B39B-49B9-85A6-B69D8C6F390D}" type="pres">
      <dgm:prSet presAssocID="{0BAD5182-B7F0-4E84-B830-66E5F32EB0B6}" presName="node" presStyleLbl="node1" presStyleIdx="4" presStyleCnt="5">
        <dgm:presLayoutVars>
          <dgm:bulletEnabled val="1"/>
        </dgm:presLayoutVars>
      </dgm:prSet>
      <dgm:spPr/>
    </dgm:pt>
  </dgm:ptLst>
  <dgm:cxnLst>
    <dgm:cxn modelId="{36D6F50F-4500-4E04-8399-0557C5662614}" srcId="{CFA9219A-91B8-46E5-A6BE-259CD239D91C}" destId="{051190C5-34BB-499D-9D63-6A6BC25CBFA8}" srcOrd="2" destOrd="0" parTransId="{823DFF7C-DD6D-4808-A343-ADA08422CADB}" sibTransId="{0E33C2E6-EC9F-4DBD-B7A0-30789C5EB9C9}"/>
    <dgm:cxn modelId="{B526AD1E-8EC9-4F7E-B155-49C823ABEAC5}" type="presOf" srcId="{0BAD5182-B7F0-4E84-B830-66E5F32EB0B6}" destId="{46253C72-B39B-49B9-85A6-B69D8C6F390D}" srcOrd="0" destOrd="0" presId="urn:microsoft.com/office/officeart/2005/8/layout/default"/>
    <dgm:cxn modelId="{B18EFC1E-B4F4-4B40-8D10-AC96EE4377A9}" type="presOf" srcId="{B277418F-E023-4BB8-BDF8-D8E222783A39}" destId="{5D0B7F37-4A05-406E-9FFE-C7D9AF244EC3}" srcOrd="0" destOrd="0" presId="urn:microsoft.com/office/officeart/2005/8/layout/default"/>
    <dgm:cxn modelId="{F12A0323-A038-4AD3-82DD-E4229E271D2A}" srcId="{CFA9219A-91B8-46E5-A6BE-259CD239D91C}" destId="{C6E42EF8-4B22-4AD8-A47C-90C9940D9CC6}" srcOrd="0" destOrd="0" parTransId="{67B3EEFA-8328-4D7F-985D-0270B8CD0A23}" sibTransId="{205979C1-3CB0-48EE-A891-130CCD173A43}"/>
    <dgm:cxn modelId="{B1CE9E4D-6596-4E87-9AA4-8D177ED354A6}" type="presOf" srcId="{6670BE92-355C-4C4B-97E2-1D6EC6F5DF16}" destId="{981E9C3B-F45F-4C1B-AC40-68B7FA32B4B7}" srcOrd="0" destOrd="0" presId="urn:microsoft.com/office/officeart/2005/8/layout/default"/>
    <dgm:cxn modelId="{744D7184-FA37-4021-9E07-4847AD955935}" srcId="{CFA9219A-91B8-46E5-A6BE-259CD239D91C}" destId="{6670BE92-355C-4C4B-97E2-1D6EC6F5DF16}" srcOrd="1" destOrd="0" parTransId="{B7F1EE4F-4992-4C9F-AD4C-D72C7EE333E9}" sibTransId="{C784C16F-DF73-4A10-B1B7-EE1C975D5C6D}"/>
    <dgm:cxn modelId="{3BE3A3A3-D1A0-4BD1-9193-36580A5FEA8D}" srcId="{CFA9219A-91B8-46E5-A6BE-259CD239D91C}" destId="{0BAD5182-B7F0-4E84-B830-66E5F32EB0B6}" srcOrd="4" destOrd="0" parTransId="{F1D728F8-C2F5-499E-9016-FA6104939701}" sibTransId="{99DC5BBB-D00D-4CE0-BF62-58C301CCA7A7}"/>
    <dgm:cxn modelId="{68EE78B7-E0B9-4FAB-8807-917FDEF00626}" type="presOf" srcId="{051190C5-34BB-499D-9D63-6A6BC25CBFA8}" destId="{4A08F0A6-864D-46EF-8EEE-2CB22AC4ECF3}" srcOrd="0" destOrd="0" presId="urn:microsoft.com/office/officeart/2005/8/layout/default"/>
    <dgm:cxn modelId="{271FA2BA-0B0D-43B6-A247-70FAED55EB7D}" srcId="{CFA9219A-91B8-46E5-A6BE-259CD239D91C}" destId="{B277418F-E023-4BB8-BDF8-D8E222783A39}" srcOrd="3" destOrd="0" parTransId="{68D0077B-9528-4784-BE74-50D8EF578964}" sibTransId="{3301918C-1205-4A4B-90FA-BE62B26768BC}"/>
    <dgm:cxn modelId="{A0B468ED-5CF8-4FE0-BE2F-27DDCC8E6F6D}" type="presOf" srcId="{CFA9219A-91B8-46E5-A6BE-259CD239D91C}" destId="{7F6BA68E-86B5-4879-8E0A-2B299464A4AF}" srcOrd="0" destOrd="0" presId="urn:microsoft.com/office/officeart/2005/8/layout/default"/>
    <dgm:cxn modelId="{1555F3EE-871D-4AA3-AB75-72EEBD158C64}" type="presOf" srcId="{C6E42EF8-4B22-4AD8-A47C-90C9940D9CC6}" destId="{95D8EFBC-8074-4697-9B4C-09B5E32D0DD2}" srcOrd="0" destOrd="0" presId="urn:microsoft.com/office/officeart/2005/8/layout/default"/>
    <dgm:cxn modelId="{1276BF24-C8A0-4C93-ACF9-BC6F79627BCF}" type="presParOf" srcId="{7F6BA68E-86B5-4879-8E0A-2B299464A4AF}" destId="{95D8EFBC-8074-4697-9B4C-09B5E32D0DD2}" srcOrd="0" destOrd="0" presId="urn:microsoft.com/office/officeart/2005/8/layout/default"/>
    <dgm:cxn modelId="{F4A2D8D9-7F34-48E3-9FD6-98B8505362CE}" type="presParOf" srcId="{7F6BA68E-86B5-4879-8E0A-2B299464A4AF}" destId="{0B3F96C7-3A56-4F47-BCDD-C7150AA96AFA}" srcOrd="1" destOrd="0" presId="urn:microsoft.com/office/officeart/2005/8/layout/default"/>
    <dgm:cxn modelId="{D86A1086-2191-465B-BE8A-EDC92D368CC5}" type="presParOf" srcId="{7F6BA68E-86B5-4879-8E0A-2B299464A4AF}" destId="{981E9C3B-F45F-4C1B-AC40-68B7FA32B4B7}" srcOrd="2" destOrd="0" presId="urn:microsoft.com/office/officeart/2005/8/layout/default"/>
    <dgm:cxn modelId="{DEC0D7FA-CF22-4F01-A7EC-37758F839F7D}" type="presParOf" srcId="{7F6BA68E-86B5-4879-8E0A-2B299464A4AF}" destId="{12C6673C-4D22-41D1-8A52-1677FBD005D8}" srcOrd="3" destOrd="0" presId="urn:microsoft.com/office/officeart/2005/8/layout/default"/>
    <dgm:cxn modelId="{16BBA423-7743-4EB9-A319-BB8A2B39C7C8}" type="presParOf" srcId="{7F6BA68E-86B5-4879-8E0A-2B299464A4AF}" destId="{4A08F0A6-864D-46EF-8EEE-2CB22AC4ECF3}" srcOrd="4" destOrd="0" presId="urn:microsoft.com/office/officeart/2005/8/layout/default"/>
    <dgm:cxn modelId="{A136684E-7A98-49EF-A82B-D3879AB3C399}" type="presParOf" srcId="{7F6BA68E-86B5-4879-8E0A-2B299464A4AF}" destId="{1B929EA9-E972-4835-AF16-5BF299B8A70A}" srcOrd="5" destOrd="0" presId="urn:microsoft.com/office/officeart/2005/8/layout/default"/>
    <dgm:cxn modelId="{A8EB759F-A10A-4415-A785-E38CC3F2D72D}" type="presParOf" srcId="{7F6BA68E-86B5-4879-8E0A-2B299464A4AF}" destId="{5D0B7F37-4A05-406E-9FFE-C7D9AF244EC3}" srcOrd="6" destOrd="0" presId="urn:microsoft.com/office/officeart/2005/8/layout/default"/>
    <dgm:cxn modelId="{63D33613-23DE-4C73-9743-BEB8717621B8}" type="presParOf" srcId="{7F6BA68E-86B5-4879-8E0A-2B299464A4AF}" destId="{D76D5F5B-54AA-4B21-92AE-3891024B52C2}" srcOrd="7" destOrd="0" presId="urn:microsoft.com/office/officeart/2005/8/layout/default"/>
    <dgm:cxn modelId="{C7981D60-4BCA-422E-BA22-2BB5E4CA715C}" type="presParOf" srcId="{7F6BA68E-86B5-4879-8E0A-2B299464A4AF}" destId="{46253C72-B39B-49B9-85A6-B69D8C6F390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2E7176-9268-463B-8CF0-3AB0AA85DC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F64789-1D20-4187-883C-374E341F346F}">
      <dgm:prSet custT="1"/>
      <dgm:spPr/>
      <dgm:t>
        <a:bodyPr/>
        <a:lstStyle/>
        <a:p>
          <a:r>
            <a:rPr lang="it-IT" sz="3000" b="1" i="0" dirty="0"/>
            <a:t>§ 4. «Tale trattamento privilegiato può costituire una discriminazione illegittima ai sensi dell'articolo 14 della Convenzione se è privo di giustificazione oggettiva e ragionevole».</a:t>
          </a:r>
          <a:endParaRPr lang="fr-FR" sz="3200" b="1" i="0" dirty="0">
            <a:solidFill>
              <a:schemeClr val="bg1"/>
            </a:solidFill>
          </a:endParaRPr>
        </a:p>
      </dgm:t>
    </dgm:pt>
    <dgm:pt modelId="{968013CA-1721-43C3-98DB-CA5AA89BFE8F}" type="parTrans" cxnId="{347EA976-BB15-473B-823D-8560955AE193}">
      <dgm:prSet/>
      <dgm:spPr/>
      <dgm:t>
        <a:bodyPr/>
        <a:lstStyle/>
        <a:p>
          <a:endParaRPr lang="it-IT"/>
        </a:p>
      </dgm:t>
    </dgm:pt>
    <dgm:pt modelId="{F09C6D65-751C-420C-A5E9-7DA21491C73D}" type="sibTrans" cxnId="{347EA976-BB15-473B-823D-8560955AE193}">
      <dgm:prSet/>
      <dgm:spPr/>
      <dgm:t>
        <a:bodyPr/>
        <a:lstStyle/>
        <a:p>
          <a:endParaRPr lang="it-IT"/>
        </a:p>
      </dgm:t>
    </dgm:pt>
    <dgm:pt modelId="{2B3F5837-5452-4554-84EE-7A311766FB8E}">
      <dgm:prSet custT="1"/>
      <dgm:spPr/>
      <dgm:t>
        <a:bodyPr/>
        <a:lstStyle/>
        <a:p>
          <a:r>
            <a:rPr lang="fr-FR" sz="3200" b="1" i="0" dirty="0"/>
            <a:t>§ 4.« </a:t>
          </a:r>
          <a:r>
            <a:rPr lang="it-IT" sz="3200" b="1" i="0" dirty="0"/>
            <a:t>Se i covid pass vengono utilizzati per </a:t>
          </a:r>
          <a:r>
            <a:rPr lang="it-IT" sz="2800" b="1" i="0" dirty="0"/>
            <a:t>giustificare l'applicazione di un trattamento preferenziale, possono avere un impatto sui diritti e sulle libertà garantite»</a:t>
          </a:r>
          <a:endParaRPr lang="fr-FR" sz="2800" b="1" i="0" dirty="0"/>
        </a:p>
        <a:p>
          <a:endParaRPr lang="fr-FR" sz="3200" b="1" i="0" dirty="0"/>
        </a:p>
      </dgm:t>
    </dgm:pt>
    <dgm:pt modelId="{1492F141-254C-46A2-A1EC-701DAD310A2E}" type="parTrans" cxnId="{E4B791F7-EE5C-4298-A646-C4AFC8FFE4B6}">
      <dgm:prSet/>
      <dgm:spPr/>
      <dgm:t>
        <a:bodyPr/>
        <a:lstStyle/>
        <a:p>
          <a:endParaRPr lang="it-IT"/>
        </a:p>
      </dgm:t>
    </dgm:pt>
    <dgm:pt modelId="{ED480E34-3FF9-44DF-9B7E-2A43196836F1}" type="sibTrans" cxnId="{E4B791F7-EE5C-4298-A646-C4AFC8FFE4B6}">
      <dgm:prSet/>
      <dgm:spPr/>
      <dgm:t>
        <a:bodyPr/>
        <a:lstStyle/>
        <a:p>
          <a:endParaRPr lang="it-IT"/>
        </a:p>
      </dgm:t>
    </dgm:pt>
    <dgm:pt modelId="{DDCBB731-489A-4146-9AA7-13602C261B7E}" type="pres">
      <dgm:prSet presAssocID="{D82E7176-9268-463B-8CF0-3AB0AA85DC3B}" presName="linear" presStyleCnt="0">
        <dgm:presLayoutVars>
          <dgm:animLvl val="lvl"/>
          <dgm:resizeHandles val="exact"/>
        </dgm:presLayoutVars>
      </dgm:prSet>
      <dgm:spPr/>
    </dgm:pt>
    <dgm:pt modelId="{AEB9355F-9C3C-4885-8A42-C98CA032BDA9}" type="pres">
      <dgm:prSet presAssocID="{2B3F5837-5452-4554-84EE-7A311766FB8E}" presName="parentText" presStyleLbl="node1" presStyleIdx="0" presStyleCnt="2">
        <dgm:presLayoutVars>
          <dgm:chMax val="0"/>
          <dgm:bulletEnabled val="1"/>
        </dgm:presLayoutVars>
      </dgm:prSet>
      <dgm:spPr/>
    </dgm:pt>
    <dgm:pt modelId="{5026B4FE-84C5-484B-A670-BD49138743EE}" type="pres">
      <dgm:prSet presAssocID="{ED480E34-3FF9-44DF-9B7E-2A43196836F1}" presName="spacer" presStyleCnt="0"/>
      <dgm:spPr/>
    </dgm:pt>
    <dgm:pt modelId="{48B04534-7652-4CF4-BCF5-239B0083B994}" type="pres">
      <dgm:prSet presAssocID="{4AF64789-1D20-4187-883C-374E341F346F}" presName="parentText" presStyleLbl="node1" presStyleIdx="1" presStyleCnt="2">
        <dgm:presLayoutVars>
          <dgm:chMax val="0"/>
          <dgm:bulletEnabled val="1"/>
        </dgm:presLayoutVars>
      </dgm:prSet>
      <dgm:spPr/>
    </dgm:pt>
  </dgm:ptLst>
  <dgm:cxnLst>
    <dgm:cxn modelId="{F406A534-881A-4D63-8B40-B330FA691A97}" type="presOf" srcId="{4AF64789-1D20-4187-883C-374E341F346F}" destId="{48B04534-7652-4CF4-BCF5-239B0083B994}" srcOrd="0" destOrd="0" presId="urn:microsoft.com/office/officeart/2005/8/layout/vList2"/>
    <dgm:cxn modelId="{11E2736E-0136-4CF9-A176-B1577BC32575}" type="presOf" srcId="{2B3F5837-5452-4554-84EE-7A311766FB8E}" destId="{AEB9355F-9C3C-4885-8A42-C98CA032BDA9}" srcOrd="0" destOrd="0" presId="urn:microsoft.com/office/officeart/2005/8/layout/vList2"/>
    <dgm:cxn modelId="{3CA09652-CD2C-484E-89EB-1BED415333FB}" type="presOf" srcId="{D82E7176-9268-463B-8CF0-3AB0AA85DC3B}" destId="{DDCBB731-489A-4146-9AA7-13602C261B7E}" srcOrd="0" destOrd="0" presId="urn:microsoft.com/office/officeart/2005/8/layout/vList2"/>
    <dgm:cxn modelId="{347EA976-BB15-473B-823D-8560955AE193}" srcId="{D82E7176-9268-463B-8CF0-3AB0AA85DC3B}" destId="{4AF64789-1D20-4187-883C-374E341F346F}" srcOrd="1" destOrd="0" parTransId="{968013CA-1721-43C3-98DB-CA5AA89BFE8F}" sibTransId="{F09C6D65-751C-420C-A5E9-7DA21491C73D}"/>
    <dgm:cxn modelId="{E4B791F7-EE5C-4298-A646-C4AFC8FFE4B6}" srcId="{D82E7176-9268-463B-8CF0-3AB0AA85DC3B}" destId="{2B3F5837-5452-4554-84EE-7A311766FB8E}" srcOrd="0" destOrd="0" parTransId="{1492F141-254C-46A2-A1EC-701DAD310A2E}" sibTransId="{ED480E34-3FF9-44DF-9B7E-2A43196836F1}"/>
    <dgm:cxn modelId="{0ADE1D3B-855F-4855-8301-E6163547F1BF}" type="presParOf" srcId="{DDCBB731-489A-4146-9AA7-13602C261B7E}" destId="{AEB9355F-9C3C-4885-8A42-C98CA032BDA9}" srcOrd="0" destOrd="0" presId="urn:microsoft.com/office/officeart/2005/8/layout/vList2"/>
    <dgm:cxn modelId="{FD751238-A5D9-4468-923E-02BEF685E28A}" type="presParOf" srcId="{DDCBB731-489A-4146-9AA7-13602C261B7E}" destId="{5026B4FE-84C5-484B-A670-BD49138743EE}" srcOrd="1" destOrd="0" presId="urn:microsoft.com/office/officeart/2005/8/layout/vList2"/>
    <dgm:cxn modelId="{EBD3A15C-1BB2-4D3E-817B-BFCB5932130B}" type="presParOf" srcId="{DDCBB731-489A-4146-9AA7-13602C261B7E}" destId="{48B04534-7652-4CF4-BCF5-239B0083B99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2E7176-9268-463B-8CF0-3AB0AA85DC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F64789-1D20-4187-883C-374E341F346F}">
      <dgm:prSet custT="1"/>
      <dgm:spPr/>
      <dgm:t>
        <a:bodyPr/>
        <a:lstStyle/>
        <a:p>
          <a:r>
            <a:rPr lang="it-IT" sz="3000" b="1" i="0" dirty="0"/>
            <a:t>Se il Covid pass giustifica un trattamento privilegiato, § 4. «Tale trattamento privilegiato può costituire una discriminazione illegittima ai sensi dell'articolo 14 della Convenzione se è privo di giustificazione oggettiva e ragionevole».</a:t>
          </a:r>
          <a:endParaRPr lang="fr-FR" sz="3200" b="1" i="0" dirty="0">
            <a:solidFill>
              <a:schemeClr val="bg1"/>
            </a:solidFill>
          </a:endParaRPr>
        </a:p>
      </dgm:t>
    </dgm:pt>
    <dgm:pt modelId="{968013CA-1721-43C3-98DB-CA5AA89BFE8F}" type="parTrans" cxnId="{347EA976-BB15-473B-823D-8560955AE193}">
      <dgm:prSet/>
      <dgm:spPr/>
      <dgm:t>
        <a:bodyPr/>
        <a:lstStyle/>
        <a:p>
          <a:endParaRPr lang="it-IT"/>
        </a:p>
      </dgm:t>
    </dgm:pt>
    <dgm:pt modelId="{F09C6D65-751C-420C-A5E9-7DA21491C73D}" type="sibTrans" cxnId="{347EA976-BB15-473B-823D-8560955AE193}">
      <dgm:prSet/>
      <dgm:spPr/>
      <dgm:t>
        <a:bodyPr/>
        <a:lstStyle/>
        <a:p>
          <a:endParaRPr lang="it-IT"/>
        </a:p>
      </dgm:t>
    </dgm:pt>
    <dgm:pt modelId="{2B3F5837-5452-4554-84EE-7A311766FB8E}">
      <dgm:prSet custT="1"/>
      <dgm:spPr/>
      <dgm:t>
        <a:bodyPr/>
        <a:lstStyle/>
        <a:p>
          <a:r>
            <a:rPr lang="it-IT" sz="1800" b="1" i="0" u="sng" dirty="0"/>
            <a:t>Pass o certificati covid: tutela dei diritti fondamentali e implicazioni legali,</a:t>
          </a:r>
        </a:p>
        <a:p>
          <a:r>
            <a:rPr lang="fr-FR" sz="2400" b="1" i="0" dirty="0" err="1"/>
            <a:t>Dopo</a:t>
          </a:r>
          <a:r>
            <a:rPr lang="fr-FR" sz="2400" b="1" i="0" dirty="0"/>
            <a:t> </a:t>
          </a:r>
          <a:r>
            <a:rPr lang="fr-FR" sz="2400" b="1" i="0" dirty="0" err="1"/>
            <a:t>aver</a:t>
          </a:r>
          <a:r>
            <a:rPr lang="fr-FR" sz="2400" b="1" i="0" dirty="0"/>
            <a:t> </a:t>
          </a:r>
          <a:r>
            <a:rPr lang="fr-FR" sz="2400" b="1" i="0" dirty="0" err="1"/>
            <a:t>ribadito</a:t>
          </a:r>
          <a:r>
            <a:rPr lang="fr-FR" sz="2400" b="1" i="0" dirty="0"/>
            <a:t> </a:t>
          </a:r>
          <a:r>
            <a:rPr lang="fr-FR" sz="2400" b="1" i="0" dirty="0" err="1"/>
            <a:t>che</a:t>
          </a:r>
          <a:r>
            <a:rPr lang="fr-FR" sz="2400" b="1" i="0" dirty="0"/>
            <a:t> la </a:t>
          </a:r>
          <a:r>
            <a:rPr lang="fr-FR" sz="2400" b="1" i="0" dirty="0" err="1"/>
            <a:t>vaccinazione</a:t>
          </a:r>
          <a:r>
            <a:rPr lang="fr-FR" sz="2400" b="1" i="0" dirty="0"/>
            <a:t> non è </a:t>
          </a:r>
          <a:r>
            <a:rPr lang="fr-FR" sz="2400" b="1" i="0" dirty="0" err="1"/>
            <a:t>obbligatoria</a:t>
          </a:r>
          <a:r>
            <a:rPr lang="fr-FR" sz="2400" b="1" i="0" dirty="0"/>
            <a:t> , § 10 « </a:t>
          </a:r>
          <a:r>
            <a:rPr lang="it-IT" sz="2400" b="1" i="0" dirty="0"/>
            <a:t>Qualsiasi indebita pressione indiretta sulle persone che non possono o non vogliono essere vaccinate può essere mitigata se i pass Covid sono disponibili per motivi diversi dalla vaccinazione»</a:t>
          </a:r>
          <a:r>
            <a:rPr lang="it-IT" sz="3200" b="1" i="0" dirty="0"/>
            <a:t>.</a:t>
          </a:r>
          <a:endParaRPr lang="fr-FR" sz="3200" b="1" i="0" dirty="0"/>
        </a:p>
      </dgm:t>
    </dgm:pt>
    <dgm:pt modelId="{1492F141-254C-46A2-A1EC-701DAD310A2E}" type="parTrans" cxnId="{E4B791F7-EE5C-4298-A646-C4AFC8FFE4B6}">
      <dgm:prSet/>
      <dgm:spPr/>
      <dgm:t>
        <a:bodyPr/>
        <a:lstStyle/>
        <a:p>
          <a:endParaRPr lang="it-IT"/>
        </a:p>
      </dgm:t>
    </dgm:pt>
    <dgm:pt modelId="{ED480E34-3FF9-44DF-9B7E-2A43196836F1}" type="sibTrans" cxnId="{E4B791F7-EE5C-4298-A646-C4AFC8FFE4B6}">
      <dgm:prSet/>
      <dgm:spPr/>
      <dgm:t>
        <a:bodyPr/>
        <a:lstStyle/>
        <a:p>
          <a:endParaRPr lang="it-IT"/>
        </a:p>
      </dgm:t>
    </dgm:pt>
    <dgm:pt modelId="{DDCBB731-489A-4146-9AA7-13602C261B7E}" type="pres">
      <dgm:prSet presAssocID="{D82E7176-9268-463B-8CF0-3AB0AA85DC3B}" presName="linear" presStyleCnt="0">
        <dgm:presLayoutVars>
          <dgm:animLvl val="lvl"/>
          <dgm:resizeHandles val="exact"/>
        </dgm:presLayoutVars>
      </dgm:prSet>
      <dgm:spPr/>
    </dgm:pt>
    <dgm:pt modelId="{AEB9355F-9C3C-4885-8A42-C98CA032BDA9}" type="pres">
      <dgm:prSet presAssocID="{2B3F5837-5452-4554-84EE-7A311766FB8E}" presName="parentText" presStyleLbl="node1" presStyleIdx="0" presStyleCnt="2">
        <dgm:presLayoutVars>
          <dgm:chMax val="0"/>
          <dgm:bulletEnabled val="1"/>
        </dgm:presLayoutVars>
      </dgm:prSet>
      <dgm:spPr/>
    </dgm:pt>
    <dgm:pt modelId="{5026B4FE-84C5-484B-A670-BD49138743EE}" type="pres">
      <dgm:prSet presAssocID="{ED480E34-3FF9-44DF-9B7E-2A43196836F1}" presName="spacer" presStyleCnt="0"/>
      <dgm:spPr/>
    </dgm:pt>
    <dgm:pt modelId="{48B04534-7652-4CF4-BCF5-239B0083B994}" type="pres">
      <dgm:prSet presAssocID="{4AF64789-1D20-4187-883C-374E341F346F}" presName="parentText" presStyleLbl="node1" presStyleIdx="1" presStyleCnt="2">
        <dgm:presLayoutVars>
          <dgm:chMax val="0"/>
          <dgm:bulletEnabled val="1"/>
        </dgm:presLayoutVars>
      </dgm:prSet>
      <dgm:spPr/>
    </dgm:pt>
  </dgm:ptLst>
  <dgm:cxnLst>
    <dgm:cxn modelId="{F406A534-881A-4D63-8B40-B330FA691A97}" type="presOf" srcId="{4AF64789-1D20-4187-883C-374E341F346F}" destId="{48B04534-7652-4CF4-BCF5-239B0083B994}" srcOrd="0" destOrd="0" presId="urn:microsoft.com/office/officeart/2005/8/layout/vList2"/>
    <dgm:cxn modelId="{11E2736E-0136-4CF9-A176-B1577BC32575}" type="presOf" srcId="{2B3F5837-5452-4554-84EE-7A311766FB8E}" destId="{AEB9355F-9C3C-4885-8A42-C98CA032BDA9}" srcOrd="0" destOrd="0" presId="urn:microsoft.com/office/officeart/2005/8/layout/vList2"/>
    <dgm:cxn modelId="{3CA09652-CD2C-484E-89EB-1BED415333FB}" type="presOf" srcId="{D82E7176-9268-463B-8CF0-3AB0AA85DC3B}" destId="{DDCBB731-489A-4146-9AA7-13602C261B7E}" srcOrd="0" destOrd="0" presId="urn:microsoft.com/office/officeart/2005/8/layout/vList2"/>
    <dgm:cxn modelId="{347EA976-BB15-473B-823D-8560955AE193}" srcId="{D82E7176-9268-463B-8CF0-3AB0AA85DC3B}" destId="{4AF64789-1D20-4187-883C-374E341F346F}" srcOrd="1" destOrd="0" parTransId="{968013CA-1721-43C3-98DB-CA5AA89BFE8F}" sibTransId="{F09C6D65-751C-420C-A5E9-7DA21491C73D}"/>
    <dgm:cxn modelId="{E4B791F7-EE5C-4298-A646-C4AFC8FFE4B6}" srcId="{D82E7176-9268-463B-8CF0-3AB0AA85DC3B}" destId="{2B3F5837-5452-4554-84EE-7A311766FB8E}" srcOrd="0" destOrd="0" parTransId="{1492F141-254C-46A2-A1EC-701DAD310A2E}" sibTransId="{ED480E34-3FF9-44DF-9B7E-2A43196836F1}"/>
    <dgm:cxn modelId="{0ADE1D3B-855F-4855-8301-E6163547F1BF}" type="presParOf" srcId="{DDCBB731-489A-4146-9AA7-13602C261B7E}" destId="{AEB9355F-9C3C-4885-8A42-C98CA032BDA9}" srcOrd="0" destOrd="0" presId="urn:microsoft.com/office/officeart/2005/8/layout/vList2"/>
    <dgm:cxn modelId="{FD751238-A5D9-4468-923E-02BEF685E28A}" type="presParOf" srcId="{DDCBB731-489A-4146-9AA7-13602C261B7E}" destId="{5026B4FE-84C5-484B-A670-BD49138743EE}" srcOrd="1" destOrd="0" presId="urn:microsoft.com/office/officeart/2005/8/layout/vList2"/>
    <dgm:cxn modelId="{EBD3A15C-1BB2-4D3E-817B-BFCB5932130B}" type="presParOf" srcId="{DDCBB731-489A-4146-9AA7-13602C261B7E}" destId="{48B04534-7652-4CF4-BCF5-239B0083B99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40D551F-76F0-4F89-BF01-448E628E80F7}"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1766AA45-A1C6-4A19-A66E-F683424E1284}">
      <dgm:prSet/>
      <dgm:spPr/>
      <dgm:t>
        <a:bodyPr/>
        <a:lstStyle/>
        <a:p>
          <a:r>
            <a:rPr lang="it-IT" dirty="0"/>
            <a:t>GIUDICE UNICO</a:t>
          </a:r>
        </a:p>
        <a:p>
          <a:r>
            <a:rPr lang="it-IT" dirty="0"/>
            <a:t>Decisione irricevibilità </a:t>
          </a:r>
          <a:endParaRPr lang="en-US" dirty="0"/>
        </a:p>
      </dgm:t>
    </dgm:pt>
    <dgm:pt modelId="{41D51DDB-54F8-4C89-9590-BD1D09B682C9}" type="parTrans" cxnId="{6C59FDED-275F-4A6D-83C9-5D0B153E0A24}">
      <dgm:prSet/>
      <dgm:spPr/>
      <dgm:t>
        <a:bodyPr/>
        <a:lstStyle/>
        <a:p>
          <a:endParaRPr lang="en-US"/>
        </a:p>
      </dgm:t>
    </dgm:pt>
    <dgm:pt modelId="{26C4E86A-EA5D-45D2-A41F-19F1228C2372}" type="sibTrans" cxnId="{6C59FDED-275F-4A6D-83C9-5D0B153E0A24}">
      <dgm:prSet/>
      <dgm:spPr/>
      <dgm:t>
        <a:bodyPr/>
        <a:lstStyle/>
        <a:p>
          <a:endParaRPr lang="en-US"/>
        </a:p>
      </dgm:t>
    </dgm:pt>
    <dgm:pt modelId="{AB5C7439-0AA2-4056-A9E7-5D8E7A89C74E}">
      <dgm:prSet/>
      <dgm:spPr/>
      <dgm:t>
        <a:bodyPr/>
        <a:lstStyle/>
        <a:p>
          <a:r>
            <a:rPr lang="it-IT" dirty="0"/>
            <a:t>COMITATO DI TRE GIUDICI</a:t>
          </a:r>
        </a:p>
        <a:p>
          <a:r>
            <a:rPr lang="it-IT" dirty="0"/>
            <a:t>Decisione</a:t>
          </a:r>
        </a:p>
        <a:p>
          <a:r>
            <a:rPr lang="it-IT" dirty="0"/>
            <a:t> irricevibilità</a:t>
          </a:r>
        </a:p>
        <a:p>
          <a:r>
            <a:rPr lang="it-IT" dirty="0"/>
            <a:t>o accoglimento per giurisprudenza consolidata </a:t>
          </a:r>
          <a:endParaRPr lang="en-US" dirty="0"/>
        </a:p>
      </dgm:t>
    </dgm:pt>
    <dgm:pt modelId="{16439920-4FCE-4A49-988D-0AAAEEFFEB88}" type="parTrans" cxnId="{1841A01A-6493-462D-BCB3-1D7712B414B8}">
      <dgm:prSet/>
      <dgm:spPr/>
      <dgm:t>
        <a:bodyPr/>
        <a:lstStyle/>
        <a:p>
          <a:endParaRPr lang="en-US"/>
        </a:p>
      </dgm:t>
    </dgm:pt>
    <dgm:pt modelId="{F605A91D-63B9-4E9C-A8A0-45665BA1C5A5}" type="sibTrans" cxnId="{1841A01A-6493-462D-BCB3-1D7712B414B8}">
      <dgm:prSet/>
      <dgm:spPr/>
      <dgm:t>
        <a:bodyPr/>
        <a:lstStyle/>
        <a:p>
          <a:endParaRPr lang="en-US"/>
        </a:p>
      </dgm:t>
    </dgm:pt>
    <dgm:pt modelId="{A925D0F6-3A67-4C5F-AD27-1566EF001ECB}" type="pres">
      <dgm:prSet presAssocID="{640D551F-76F0-4F89-BF01-448E628E80F7}" presName="diagram" presStyleCnt="0">
        <dgm:presLayoutVars>
          <dgm:dir/>
          <dgm:resizeHandles val="exact"/>
        </dgm:presLayoutVars>
      </dgm:prSet>
      <dgm:spPr/>
    </dgm:pt>
    <dgm:pt modelId="{2401E793-E6AA-4D89-8824-74733C04F118}" type="pres">
      <dgm:prSet presAssocID="{1766AA45-A1C6-4A19-A66E-F683424E1284}" presName="node" presStyleLbl="node1" presStyleIdx="0" presStyleCnt="2">
        <dgm:presLayoutVars>
          <dgm:bulletEnabled val="1"/>
        </dgm:presLayoutVars>
      </dgm:prSet>
      <dgm:spPr/>
    </dgm:pt>
    <dgm:pt modelId="{91A44DC0-CEBB-45F0-B8EF-B7F9EBBB22EA}" type="pres">
      <dgm:prSet presAssocID="{26C4E86A-EA5D-45D2-A41F-19F1228C2372}" presName="sibTrans" presStyleCnt="0"/>
      <dgm:spPr/>
    </dgm:pt>
    <dgm:pt modelId="{901E3468-12D7-483B-8CA1-02097FCD8E20}" type="pres">
      <dgm:prSet presAssocID="{AB5C7439-0AA2-4056-A9E7-5D8E7A89C74E}" presName="node" presStyleLbl="node1" presStyleIdx="1" presStyleCnt="2">
        <dgm:presLayoutVars>
          <dgm:bulletEnabled val="1"/>
        </dgm:presLayoutVars>
      </dgm:prSet>
      <dgm:spPr/>
    </dgm:pt>
  </dgm:ptLst>
  <dgm:cxnLst>
    <dgm:cxn modelId="{AF24FF08-1F6F-4CE1-9E1C-F6AF8C5135AF}" type="presOf" srcId="{AB5C7439-0AA2-4056-A9E7-5D8E7A89C74E}" destId="{901E3468-12D7-483B-8CA1-02097FCD8E20}" srcOrd="0" destOrd="0" presId="urn:microsoft.com/office/officeart/2005/8/layout/default"/>
    <dgm:cxn modelId="{1841A01A-6493-462D-BCB3-1D7712B414B8}" srcId="{640D551F-76F0-4F89-BF01-448E628E80F7}" destId="{AB5C7439-0AA2-4056-A9E7-5D8E7A89C74E}" srcOrd="1" destOrd="0" parTransId="{16439920-4FCE-4A49-988D-0AAAEEFFEB88}" sibTransId="{F605A91D-63B9-4E9C-A8A0-45665BA1C5A5}"/>
    <dgm:cxn modelId="{70D08A4F-DC48-4EA2-A58A-8E7259BE40C4}" type="presOf" srcId="{640D551F-76F0-4F89-BF01-448E628E80F7}" destId="{A925D0F6-3A67-4C5F-AD27-1566EF001ECB}" srcOrd="0" destOrd="0" presId="urn:microsoft.com/office/officeart/2005/8/layout/default"/>
    <dgm:cxn modelId="{B802BEAA-99BE-4BD3-87B5-B5AB07A81C9E}" type="presOf" srcId="{1766AA45-A1C6-4A19-A66E-F683424E1284}" destId="{2401E793-E6AA-4D89-8824-74733C04F118}" srcOrd="0" destOrd="0" presId="urn:microsoft.com/office/officeart/2005/8/layout/default"/>
    <dgm:cxn modelId="{6C59FDED-275F-4A6D-83C9-5D0B153E0A24}" srcId="{640D551F-76F0-4F89-BF01-448E628E80F7}" destId="{1766AA45-A1C6-4A19-A66E-F683424E1284}" srcOrd="0" destOrd="0" parTransId="{41D51DDB-54F8-4C89-9590-BD1D09B682C9}" sibTransId="{26C4E86A-EA5D-45D2-A41F-19F1228C2372}"/>
    <dgm:cxn modelId="{C26BC06F-A18D-44E6-818A-96843B943A1A}" type="presParOf" srcId="{A925D0F6-3A67-4C5F-AD27-1566EF001ECB}" destId="{2401E793-E6AA-4D89-8824-74733C04F118}" srcOrd="0" destOrd="0" presId="urn:microsoft.com/office/officeart/2005/8/layout/default"/>
    <dgm:cxn modelId="{F15C7613-42AE-498A-9357-C3ECAC1B81BF}" type="presParOf" srcId="{A925D0F6-3A67-4C5F-AD27-1566EF001ECB}" destId="{91A44DC0-CEBB-45F0-B8EF-B7F9EBBB22EA}" srcOrd="1" destOrd="0" presId="urn:microsoft.com/office/officeart/2005/8/layout/default"/>
    <dgm:cxn modelId="{00F3EE6B-E3B8-4317-BA1D-4E3410E9E569}" type="presParOf" srcId="{A925D0F6-3A67-4C5F-AD27-1566EF001ECB}" destId="{901E3468-12D7-483B-8CA1-02097FCD8E2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40D551F-76F0-4F89-BF01-448E628E80F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19EB0AE-0C05-462B-B8EE-09C26BBAFFE3}">
      <dgm:prSet/>
      <dgm:spPr/>
      <dgm:t>
        <a:bodyPr/>
        <a:lstStyle/>
        <a:p>
          <a:r>
            <a:rPr lang="it-IT">
              <a:latin typeface="Times New Roman" panose="02020603050405020304" pitchFamily="18" charset="0"/>
              <a:cs typeface="Times New Roman" panose="02020603050405020304" pitchFamily="18" charset="0"/>
            </a:rPr>
            <a:t>CAMERA DI SETTE GIUDICI</a:t>
          </a:r>
        </a:p>
        <a:p>
          <a:r>
            <a:rPr lang="en-US">
              <a:latin typeface="Times New Roman" panose="02020603050405020304" pitchFamily="18" charset="0"/>
              <a:cs typeface="Times New Roman" panose="02020603050405020304" pitchFamily="18" charset="0"/>
            </a:rPr>
            <a:t>a)Provvedimenti d’urgenza (cautelari)</a:t>
          </a:r>
        </a:p>
        <a:p>
          <a:r>
            <a:rPr lang="en-US">
              <a:latin typeface="Times New Roman" panose="02020603050405020304" pitchFamily="18" charset="0"/>
              <a:cs typeface="Times New Roman" panose="02020603050405020304" pitchFamily="18" charset="0"/>
            </a:rPr>
            <a:t>art. 39 Regolamento di Procedura</a:t>
          </a:r>
        </a:p>
        <a:p>
          <a:r>
            <a:rPr lang="it-IT">
              <a:latin typeface="Times New Roman" panose="02020603050405020304" pitchFamily="18" charset="0"/>
              <a:cs typeface="Times New Roman" panose="02020603050405020304" pitchFamily="18" charset="0"/>
            </a:rPr>
            <a:t>b)Decisione irricevibilità</a:t>
          </a:r>
        </a:p>
        <a:p>
          <a:r>
            <a:rPr lang="it-IT">
              <a:latin typeface="Times New Roman" panose="02020603050405020304" pitchFamily="18" charset="0"/>
              <a:cs typeface="Times New Roman" panose="02020603050405020304" pitchFamily="18" charset="0"/>
            </a:rPr>
            <a:t>d)Sentenza di merito</a:t>
          </a:r>
          <a:endParaRPr lang="en-US">
            <a:latin typeface="Times New Roman" panose="02020603050405020304" pitchFamily="18" charset="0"/>
            <a:cs typeface="Times New Roman" panose="02020603050405020304" pitchFamily="18" charset="0"/>
          </a:endParaRPr>
        </a:p>
      </dgm:t>
    </dgm:pt>
    <dgm:pt modelId="{216F21A2-F728-4194-A52F-79B8CE4D87A4}" type="parTrans" cxnId="{F0896CC7-F3CE-464D-B5DE-88ADB6736463}">
      <dgm:prSet/>
      <dgm:spPr/>
      <dgm:t>
        <a:bodyPr/>
        <a:lstStyle/>
        <a:p>
          <a:endParaRPr lang="en-US"/>
        </a:p>
      </dgm:t>
    </dgm:pt>
    <dgm:pt modelId="{2E1C609E-68B2-485A-9133-3EC7DA9A03BE}" type="sibTrans" cxnId="{F0896CC7-F3CE-464D-B5DE-88ADB6736463}">
      <dgm:prSet/>
      <dgm:spPr/>
      <dgm:t>
        <a:bodyPr/>
        <a:lstStyle/>
        <a:p>
          <a:endParaRPr lang="en-US"/>
        </a:p>
      </dgm:t>
    </dgm:pt>
    <dgm:pt modelId="{AF096F22-687B-436C-B3C9-4D0D77D232A4}" type="pres">
      <dgm:prSet presAssocID="{640D551F-76F0-4F89-BF01-448E628E80F7}" presName="linear" presStyleCnt="0">
        <dgm:presLayoutVars>
          <dgm:animLvl val="lvl"/>
          <dgm:resizeHandles val="exact"/>
        </dgm:presLayoutVars>
      </dgm:prSet>
      <dgm:spPr/>
    </dgm:pt>
    <dgm:pt modelId="{3811F3D8-3262-406F-8647-0B5DC0D9961A}" type="pres">
      <dgm:prSet presAssocID="{B19EB0AE-0C05-462B-B8EE-09C26BBAFFE3}" presName="parentText" presStyleLbl="node1" presStyleIdx="0" presStyleCnt="1">
        <dgm:presLayoutVars>
          <dgm:chMax val="0"/>
          <dgm:bulletEnabled val="1"/>
        </dgm:presLayoutVars>
      </dgm:prSet>
      <dgm:spPr/>
    </dgm:pt>
  </dgm:ptLst>
  <dgm:cxnLst>
    <dgm:cxn modelId="{F4735482-F9E9-43C6-BFF4-37D0B7AC3637}" type="presOf" srcId="{640D551F-76F0-4F89-BF01-448E628E80F7}" destId="{AF096F22-687B-436C-B3C9-4D0D77D232A4}" srcOrd="0" destOrd="0" presId="urn:microsoft.com/office/officeart/2005/8/layout/vList2"/>
    <dgm:cxn modelId="{F0896CC7-F3CE-464D-B5DE-88ADB6736463}" srcId="{640D551F-76F0-4F89-BF01-448E628E80F7}" destId="{B19EB0AE-0C05-462B-B8EE-09C26BBAFFE3}" srcOrd="0" destOrd="0" parTransId="{216F21A2-F728-4194-A52F-79B8CE4D87A4}" sibTransId="{2E1C609E-68B2-485A-9133-3EC7DA9A03BE}"/>
    <dgm:cxn modelId="{999FBFD0-6015-4777-BDA2-264345489771}" type="presOf" srcId="{B19EB0AE-0C05-462B-B8EE-09C26BBAFFE3}" destId="{3811F3D8-3262-406F-8647-0B5DC0D9961A}" srcOrd="0" destOrd="0" presId="urn:microsoft.com/office/officeart/2005/8/layout/vList2"/>
    <dgm:cxn modelId="{D2B49D95-0EDC-4693-8587-E8DC5C72A559}" type="presParOf" srcId="{AF096F22-687B-436C-B3C9-4D0D77D232A4}" destId="{3811F3D8-3262-406F-8647-0B5DC0D996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40D551F-76F0-4F89-BF01-448E628E80F7}" type="doc">
      <dgm:prSet loTypeId="urn:microsoft.com/office/officeart/2005/8/layout/default" loCatId="list" qsTypeId="urn:microsoft.com/office/officeart/2005/8/quickstyle/simple2" qsCatId="simple" csTypeId="urn:microsoft.com/office/officeart/2005/8/colors/accent5_2" csCatId="accent5" phldr="1"/>
      <dgm:spPr/>
      <dgm:t>
        <a:bodyPr/>
        <a:lstStyle/>
        <a:p>
          <a:endParaRPr lang="en-US"/>
        </a:p>
      </dgm:t>
    </dgm:pt>
    <dgm:pt modelId="{08BF83BC-71EB-4B23-AD05-DAC8E4318AE8}">
      <dgm:prSet/>
      <dgm:spPr/>
      <dgm:t>
        <a:bodyPr/>
        <a:lstStyle/>
        <a:p>
          <a:r>
            <a:rPr lang="it-IT"/>
            <a:t>GRANDE CAMERA DI DICIASSETTE GIUDICI</a:t>
          </a:r>
        </a:p>
        <a:p>
          <a:r>
            <a:rPr lang="it-IT"/>
            <a:t>Sentenza di merito</a:t>
          </a:r>
          <a:endParaRPr lang="en-US"/>
        </a:p>
      </dgm:t>
    </dgm:pt>
    <dgm:pt modelId="{45F90B65-963D-4B95-BD57-48E4E44F1FCC}" type="parTrans" cxnId="{3D13FE2A-9A85-41E7-A6A9-B301DD395ACA}">
      <dgm:prSet/>
      <dgm:spPr/>
      <dgm:t>
        <a:bodyPr/>
        <a:lstStyle/>
        <a:p>
          <a:endParaRPr lang="en-US"/>
        </a:p>
      </dgm:t>
    </dgm:pt>
    <dgm:pt modelId="{57BA2148-0BEB-45AC-AEA4-357B4CC2BD85}" type="sibTrans" cxnId="{3D13FE2A-9A85-41E7-A6A9-B301DD395ACA}">
      <dgm:prSet/>
      <dgm:spPr/>
      <dgm:t>
        <a:bodyPr/>
        <a:lstStyle/>
        <a:p>
          <a:endParaRPr lang="en-US"/>
        </a:p>
      </dgm:t>
    </dgm:pt>
    <dgm:pt modelId="{99B08316-D169-47F2-8F56-FE36D2A45F40}" type="pres">
      <dgm:prSet presAssocID="{640D551F-76F0-4F89-BF01-448E628E80F7}" presName="diagram" presStyleCnt="0">
        <dgm:presLayoutVars>
          <dgm:dir/>
          <dgm:resizeHandles val="exact"/>
        </dgm:presLayoutVars>
      </dgm:prSet>
      <dgm:spPr/>
    </dgm:pt>
    <dgm:pt modelId="{F2A366CF-1E44-41EA-8C15-40A7D64A1BA2}" type="pres">
      <dgm:prSet presAssocID="{08BF83BC-71EB-4B23-AD05-DAC8E4318AE8}" presName="node" presStyleLbl="node1" presStyleIdx="0" presStyleCnt="1">
        <dgm:presLayoutVars>
          <dgm:bulletEnabled val="1"/>
        </dgm:presLayoutVars>
      </dgm:prSet>
      <dgm:spPr/>
    </dgm:pt>
  </dgm:ptLst>
  <dgm:cxnLst>
    <dgm:cxn modelId="{B8390600-964F-4E55-8335-04FE237EAB47}" type="presOf" srcId="{640D551F-76F0-4F89-BF01-448E628E80F7}" destId="{99B08316-D169-47F2-8F56-FE36D2A45F40}" srcOrd="0" destOrd="0" presId="urn:microsoft.com/office/officeart/2005/8/layout/default"/>
    <dgm:cxn modelId="{3D13FE2A-9A85-41E7-A6A9-B301DD395ACA}" srcId="{640D551F-76F0-4F89-BF01-448E628E80F7}" destId="{08BF83BC-71EB-4B23-AD05-DAC8E4318AE8}" srcOrd="0" destOrd="0" parTransId="{45F90B65-963D-4B95-BD57-48E4E44F1FCC}" sibTransId="{57BA2148-0BEB-45AC-AEA4-357B4CC2BD85}"/>
    <dgm:cxn modelId="{ACA36CA4-C564-4B80-8D4C-B8F640342588}" type="presOf" srcId="{08BF83BC-71EB-4B23-AD05-DAC8E4318AE8}" destId="{F2A366CF-1E44-41EA-8C15-40A7D64A1BA2}" srcOrd="0" destOrd="0" presId="urn:microsoft.com/office/officeart/2005/8/layout/default"/>
    <dgm:cxn modelId="{AAD2FD61-9597-4692-8C5D-07EC8BD2DF32}" type="presParOf" srcId="{99B08316-D169-47F2-8F56-FE36D2A45F40}" destId="{F2A366CF-1E44-41EA-8C15-40A7D64A1BA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40D551F-76F0-4F89-BF01-448E628E80F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B5C7439-0AA2-4056-A9E7-5D8E7A89C74E}">
      <dgm:prSet custT="1"/>
      <dgm:spPr/>
      <dgm:t>
        <a:bodyPr/>
        <a:lstStyle/>
        <a:p>
          <a:r>
            <a:rPr lang="it-IT" sz="2400" dirty="0"/>
            <a:t>COMITATO DI TRE GIUDICI</a:t>
          </a:r>
        </a:p>
        <a:p>
          <a:r>
            <a:rPr lang="it-IT" sz="2400" dirty="0"/>
            <a:t>Decisione</a:t>
          </a:r>
        </a:p>
        <a:p>
          <a:r>
            <a:rPr lang="it-IT" sz="2400" dirty="0"/>
            <a:t> irricevibilità</a:t>
          </a:r>
        </a:p>
        <a:p>
          <a:r>
            <a:rPr lang="en-US" sz="2400" dirty="0"/>
            <a:t>03 </a:t>
          </a:r>
          <a:r>
            <a:rPr lang="en-US" sz="2400" dirty="0" err="1"/>
            <a:t>dicembre</a:t>
          </a:r>
          <a:r>
            <a:rPr lang="en-US" sz="2400" dirty="0"/>
            <a:t> 2020 </a:t>
          </a:r>
          <a:r>
            <a:rPr lang="en-US" sz="2400" dirty="0" err="1"/>
            <a:t>sul</a:t>
          </a:r>
          <a:r>
            <a:rPr lang="en-US" sz="2400" dirty="0"/>
            <a:t> </a:t>
          </a:r>
          <a:r>
            <a:rPr lang="en-US" sz="2400" dirty="0" err="1"/>
            <a:t>ricorso</a:t>
          </a:r>
          <a:r>
            <a:rPr lang="en-US" sz="2400" dirty="0"/>
            <a:t> n. 18108/20 </a:t>
          </a:r>
        </a:p>
        <a:p>
          <a:r>
            <a:rPr lang="en-US" sz="2400" dirty="0"/>
            <a:t>Le Mailloux </a:t>
          </a:r>
          <a:r>
            <a:rPr lang="en-US" sz="2400" dirty="0" err="1"/>
            <a:t>contro</a:t>
          </a:r>
          <a:r>
            <a:rPr lang="en-US" sz="2400" dirty="0"/>
            <a:t> Francia</a:t>
          </a:r>
        </a:p>
        <a:p>
          <a:r>
            <a:rPr lang="en-US" sz="2400" dirty="0"/>
            <a:t>(</a:t>
          </a:r>
          <a:r>
            <a:rPr lang="en-US" sz="2400" dirty="0" err="1"/>
            <a:t>pagine</a:t>
          </a:r>
          <a:r>
            <a:rPr lang="en-US" sz="2400" dirty="0"/>
            <a:t> 4)</a:t>
          </a:r>
        </a:p>
      </dgm:t>
    </dgm:pt>
    <dgm:pt modelId="{16439920-4FCE-4A49-988D-0AAAEEFFEB88}" type="parTrans" cxnId="{1841A01A-6493-462D-BCB3-1D7712B414B8}">
      <dgm:prSet/>
      <dgm:spPr/>
      <dgm:t>
        <a:bodyPr/>
        <a:lstStyle/>
        <a:p>
          <a:endParaRPr lang="en-US"/>
        </a:p>
      </dgm:t>
    </dgm:pt>
    <dgm:pt modelId="{F605A91D-63B9-4E9C-A8A0-45665BA1C5A5}" type="sibTrans" cxnId="{1841A01A-6493-462D-BCB3-1D7712B414B8}">
      <dgm:prSet/>
      <dgm:spPr/>
      <dgm:t>
        <a:bodyPr/>
        <a:lstStyle/>
        <a:p>
          <a:endParaRPr lang="en-US"/>
        </a:p>
      </dgm:t>
    </dgm:pt>
    <dgm:pt modelId="{B19EB0AE-0C05-462B-B8EE-09C26BBAFFE3}">
      <dgm:prSet custT="1"/>
      <dgm:spPr/>
      <dgm:t>
        <a:bodyPr/>
        <a:lstStyle/>
        <a:p>
          <a:r>
            <a:rPr lang="it-IT" sz="1800" dirty="0"/>
            <a:t>§.9. «La Corte ribadisce che, sebbene il diritto alla salute non sia in quanto tale uno dei diritti garantiti dalla Convenzione, gli Stati hanno l'obbligo positivo di adottare le misure necessarie per proteggere la vita delle persone soggette alla loro giurisdizione e per proteggere la loro salute fisica, integrità, anche nel campo della sanità pubblica (Lopes de Sousa Fernandes c. Portogallo [GC], n. 56080/13, § 165, 19 dicembre 2017, </a:t>
          </a:r>
          <a:r>
            <a:rPr lang="it-IT" sz="1800" dirty="0" err="1"/>
            <a:t>Vasileva</a:t>
          </a:r>
          <a:r>
            <a:rPr lang="it-IT" sz="1800" dirty="0"/>
            <a:t> c. Bulgaria, n. 23796/10, §§ 63-69, marzo 17, 2016).»</a:t>
          </a:r>
          <a:endParaRPr lang="en-US" sz="1800" dirty="0"/>
        </a:p>
      </dgm:t>
    </dgm:pt>
    <dgm:pt modelId="{216F21A2-F728-4194-A52F-79B8CE4D87A4}" type="parTrans" cxnId="{F0896CC7-F3CE-464D-B5DE-88ADB6736463}">
      <dgm:prSet/>
      <dgm:spPr/>
      <dgm:t>
        <a:bodyPr/>
        <a:lstStyle/>
        <a:p>
          <a:endParaRPr lang="en-US"/>
        </a:p>
      </dgm:t>
    </dgm:pt>
    <dgm:pt modelId="{2E1C609E-68B2-485A-9133-3EC7DA9A03BE}" type="sibTrans" cxnId="{F0896CC7-F3CE-464D-B5DE-88ADB6736463}">
      <dgm:prSet/>
      <dgm:spPr/>
      <dgm:t>
        <a:bodyPr/>
        <a:lstStyle/>
        <a:p>
          <a:endParaRPr lang="en-US"/>
        </a:p>
      </dgm:t>
    </dgm:pt>
    <dgm:pt modelId="{7FD92FDF-BA07-49DC-826D-0FF86CC660BF}">
      <dgm:prSet custT="1"/>
      <dgm:spPr/>
      <dgm:t>
        <a:bodyPr/>
        <a:lstStyle/>
        <a:p>
          <a:r>
            <a:rPr lang="it-IT" sz="1200" dirty="0"/>
            <a:t>§.13 «…la Corte ritiene che il sig. Le Mailloux, il cui ricorso deve ritenersi avente l'unico scopo di contestare in via generale i testi e le misure adottate in Francia per combattere la pandemia, non fa valere alcuna circostanza atta a conferirgli la qualità di potenziale vittima».</a:t>
          </a:r>
        </a:p>
      </dgm:t>
    </dgm:pt>
    <dgm:pt modelId="{C298D1D6-5F6F-47CE-BDF1-37758A77905E}" type="parTrans" cxnId="{CEADABE0-61FA-4A50-8283-CD365DCC35AA}">
      <dgm:prSet/>
      <dgm:spPr/>
      <dgm:t>
        <a:bodyPr/>
        <a:lstStyle/>
        <a:p>
          <a:endParaRPr lang="it-IT"/>
        </a:p>
      </dgm:t>
    </dgm:pt>
    <dgm:pt modelId="{B4182705-3A68-4BFA-8435-25D051224F2F}" type="sibTrans" cxnId="{CEADABE0-61FA-4A50-8283-CD365DCC35AA}">
      <dgm:prSet/>
      <dgm:spPr/>
      <dgm:t>
        <a:bodyPr/>
        <a:lstStyle/>
        <a:p>
          <a:endParaRPr lang="it-IT"/>
        </a:p>
      </dgm:t>
    </dgm:pt>
    <dgm:pt modelId="{84FDBA70-D533-4055-A017-4C9480A01072}" type="pres">
      <dgm:prSet presAssocID="{640D551F-76F0-4F89-BF01-448E628E80F7}" presName="diagram" presStyleCnt="0">
        <dgm:presLayoutVars>
          <dgm:dir/>
          <dgm:resizeHandles val="exact"/>
        </dgm:presLayoutVars>
      </dgm:prSet>
      <dgm:spPr/>
    </dgm:pt>
    <dgm:pt modelId="{BD79C4A8-9932-4974-8AB6-791FC8EFEC8D}" type="pres">
      <dgm:prSet presAssocID="{AB5C7439-0AA2-4056-A9E7-5D8E7A89C74E}" presName="node" presStyleLbl="node1" presStyleIdx="0" presStyleCnt="3" custScaleX="123953" custScaleY="427751" custLinFactNeighborX="-67117" custLinFactNeighborY="-40855">
        <dgm:presLayoutVars>
          <dgm:bulletEnabled val="1"/>
        </dgm:presLayoutVars>
      </dgm:prSet>
      <dgm:spPr/>
    </dgm:pt>
    <dgm:pt modelId="{C45B05DF-2A1C-4D3F-9303-E56BCF75D4DA}" type="pres">
      <dgm:prSet presAssocID="{F605A91D-63B9-4E9C-A8A0-45665BA1C5A5}" presName="sibTrans" presStyleCnt="0"/>
      <dgm:spPr/>
    </dgm:pt>
    <dgm:pt modelId="{1B776E2E-ABBD-4A4A-A928-D3F571ADAF19}" type="pres">
      <dgm:prSet presAssocID="{B19EB0AE-0C05-462B-B8EE-09C26BBAFFE3}" presName="node" presStyleLbl="node1" presStyleIdx="1" presStyleCnt="3" custScaleX="190053" custScaleY="343324" custLinFactNeighborX="-120" custLinFactNeighborY="-52533">
        <dgm:presLayoutVars>
          <dgm:bulletEnabled val="1"/>
        </dgm:presLayoutVars>
      </dgm:prSet>
      <dgm:spPr/>
    </dgm:pt>
    <dgm:pt modelId="{81D4A610-810F-435B-A202-CE5CCD251E3A}" type="pres">
      <dgm:prSet presAssocID="{2E1C609E-68B2-485A-9133-3EC7DA9A03BE}" presName="sibTrans" presStyleCnt="0"/>
      <dgm:spPr/>
    </dgm:pt>
    <dgm:pt modelId="{1DBBCDF9-990F-433F-B43D-42AD2D41688C}" type="pres">
      <dgm:prSet presAssocID="{7FD92FDF-BA07-49DC-826D-0FF86CC660BF}" presName="node" presStyleLbl="node1" presStyleIdx="2" presStyleCnt="3" custScaleY="278080">
        <dgm:presLayoutVars>
          <dgm:bulletEnabled val="1"/>
        </dgm:presLayoutVars>
      </dgm:prSet>
      <dgm:spPr/>
    </dgm:pt>
  </dgm:ptLst>
  <dgm:cxnLst>
    <dgm:cxn modelId="{233DB302-17B4-41D3-B655-1E8265FC6E74}" type="presOf" srcId="{B19EB0AE-0C05-462B-B8EE-09C26BBAFFE3}" destId="{1B776E2E-ABBD-4A4A-A928-D3F571ADAF19}" srcOrd="0" destOrd="0" presId="urn:microsoft.com/office/officeart/2005/8/layout/default"/>
    <dgm:cxn modelId="{3369DE16-0A10-4A06-BB55-F782A08DBAA7}" type="presOf" srcId="{7FD92FDF-BA07-49DC-826D-0FF86CC660BF}" destId="{1DBBCDF9-990F-433F-B43D-42AD2D41688C}" srcOrd="0" destOrd="0" presId="urn:microsoft.com/office/officeart/2005/8/layout/default"/>
    <dgm:cxn modelId="{1841A01A-6493-462D-BCB3-1D7712B414B8}" srcId="{640D551F-76F0-4F89-BF01-448E628E80F7}" destId="{AB5C7439-0AA2-4056-A9E7-5D8E7A89C74E}" srcOrd="0" destOrd="0" parTransId="{16439920-4FCE-4A49-988D-0AAAEEFFEB88}" sibTransId="{F605A91D-63B9-4E9C-A8A0-45665BA1C5A5}"/>
    <dgm:cxn modelId="{61CD5531-73BE-4D03-B274-D8D923C07C5C}" type="presOf" srcId="{AB5C7439-0AA2-4056-A9E7-5D8E7A89C74E}" destId="{BD79C4A8-9932-4974-8AB6-791FC8EFEC8D}" srcOrd="0" destOrd="0" presId="urn:microsoft.com/office/officeart/2005/8/layout/default"/>
    <dgm:cxn modelId="{308CEE43-7ED2-47BC-B2D5-8353E6985CDB}" type="presOf" srcId="{640D551F-76F0-4F89-BF01-448E628E80F7}" destId="{84FDBA70-D533-4055-A017-4C9480A01072}" srcOrd="0" destOrd="0" presId="urn:microsoft.com/office/officeart/2005/8/layout/default"/>
    <dgm:cxn modelId="{F0896CC7-F3CE-464D-B5DE-88ADB6736463}" srcId="{640D551F-76F0-4F89-BF01-448E628E80F7}" destId="{B19EB0AE-0C05-462B-B8EE-09C26BBAFFE3}" srcOrd="1" destOrd="0" parTransId="{216F21A2-F728-4194-A52F-79B8CE4D87A4}" sibTransId="{2E1C609E-68B2-485A-9133-3EC7DA9A03BE}"/>
    <dgm:cxn modelId="{CEADABE0-61FA-4A50-8283-CD365DCC35AA}" srcId="{640D551F-76F0-4F89-BF01-448E628E80F7}" destId="{7FD92FDF-BA07-49DC-826D-0FF86CC660BF}" srcOrd="2" destOrd="0" parTransId="{C298D1D6-5F6F-47CE-BDF1-37758A77905E}" sibTransId="{B4182705-3A68-4BFA-8435-25D051224F2F}"/>
    <dgm:cxn modelId="{F9A58E0B-77B6-4E25-A2EC-1031003B3152}" type="presParOf" srcId="{84FDBA70-D533-4055-A017-4C9480A01072}" destId="{BD79C4A8-9932-4974-8AB6-791FC8EFEC8D}" srcOrd="0" destOrd="0" presId="urn:microsoft.com/office/officeart/2005/8/layout/default"/>
    <dgm:cxn modelId="{93242120-A973-4BE8-9BF0-F0161420D282}" type="presParOf" srcId="{84FDBA70-D533-4055-A017-4C9480A01072}" destId="{C45B05DF-2A1C-4D3F-9303-E56BCF75D4DA}" srcOrd="1" destOrd="0" presId="urn:microsoft.com/office/officeart/2005/8/layout/default"/>
    <dgm:cxn modelId="{D7D0A854-00A1-4FB4-A984-32BED925970E}" type="presParOf" srcId="{84FDBA70-D533-4055-A017-4C9480A01072}" destId="{1B776E2E-ABBD-4A4A-A928-D3F571ADAF19}" srcOrd="2" destOrd="0" presId="urn:microsoft.com/office/officeart/2005/8/layout/default"/>
    <dgm:cxn modelId="{621AF68A-01C6-44FD-9957-C1CE7969D905}" type="presParOf" srcId="{84FDBA70-D533-4055-A017-4C9480A01072}" destId="{81D4A610-810F-435B-A202-CE5CCD251E3A}" srcOrd="3" destOrd="0" presId="urn:microsoft.com/office/officeart/2005/8/layout/default"/>
    <dgm:cxn modelId="{F4F1C5C2-EC1A-4724-9FCD-4627CC46BD0F}" type="presParOf" srcId="{84FDBA70-D533-4055-A017-4C9480A01072}" destId="{1DBBCDF9-990F-433F-B43D-42AD2D41688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40D551F-76F0-4F89-BF01-448E628E80F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B5C7439-0AA2-4056-A9E7-5D8E7A89C74E}">
      <dgm:prSet custT="1"/>
      <dgm:spPr/>
      <dgm:t>
        <a:bodyPr/>
        <a:lstStyle/>
        <a:p>
          <a:r>
            <a:rPr lang="it-IT" sz="2400" dirty="0">
              <a:latin typeface="Times New Roman" panose="02020603050405020304" pitchFamily="18" charset="0"/>
              <a:cs typeface="Times New Roman" panose="02020603050405020304" pitchFamily="18" charset="0"/>
            </a:rPr>
            <a:t>CAMERA DI SETTE GIUDICI</a:t>
          </a:r>
        </a:p>
        <a:p>
          <a:r>
            <a:rPr lang="it-IT" sz="2400" dirty="0">
              <a:latin typeface="Times New Roman" panose="02020603050405020304" pitchFamily="18" charset="0"/>
              <a:cs typeface="Times New Roman" panose="02020603050405020304" pitchFamily="18" charset="0"/>
            </a:rPr>
            <a:t>Decisione</a:t>
          </a:r>
        </a:p>
        <a:p>
          <a:r>
            <a:rPr lang="it-IT" sz="2400" dirty="0">
              <a:latin typeface="Times New Roman" panose="02020603050405020304" pitchFamily="18" charset="0"/>
              <a:cs typeface="Times New Roman" panose="02020603050405020304" pitchFamily="18" charset="0"/>
            </a:rPr>
            <a:t> irricevibilità</a:t>
          </a:r>
        </a:p>
        <a:p>
          <a:r>
            <a:rPr lang="en-US" sz="2400" dirty="0">
              <a:latin typeface="Times New Roman" panose="02020603050405020304" pitchFamily="18" charset="0"/>
              <a:cs typeface="Times New Roman" panose="02020603050405020304" pitchFamily="18" charset="0"/>
            </a:rPr>
            <a:t>20 </a:t>
          </a:r>
          <a:r>
            <a:rPr lang="en-US" sz="2400" dirty="0" err="1">
              <a:latin typeface="Times New Roman" panose="02020603050405020304" pitchFamily="18" charset="0"/>
              <a:cs typeface="Times New Roman" panose="02020603050405020304" pitchFamily="18" charset="0"/>
            </a:rPr>
            <a:t>maggio</a:t>
          </a:r>
          <a:r>
            <a:rPr lang="en-US" sz="2400" dirty="0">
              <a:latin typeface="Times New Roman" panose="02020603050405020304" pitchFamily="18" charset="0"/>
              <a:cs typeface="Times New Roman" panose="02020603050405020304" pitchFamily="18" charset="0"/>
            </a:rPr>
            <a:t> 2021 </a:t>
          </a:r>
          <a:r>
            <a:rPr lang="en-US" sz="2400" dirty="0" err="1">
              <a:latin typeface="Times New Roman" panose="02020603050405020304" pitchFamily="18" charset="0"/>
              <a:cs typeface="Times New Roman" panose="02020603050405020304" pitchFamily="18" charset="0"/>
            </a:rPr>
            <a:t>sul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ricorso</a:t>
          </a:r>
          <a:r>
            <a:rPr lang="en-US" sz="2400" dirty="0">
              <a:latin typeface="Times New Roman" panose="02020603050405020304" pitchFamily="18" charset="0"/>
              <a:cs typeface="Times New Roman" panose="02020603050405020304" pitchFamily="18" charset="0"/>
            </a:rPr>
            <a:t> n. </a:t>
          </a:r>
          <a:r>
            <a:rPr lang="fr-FR" sz="2400" dirty="0">
              <a:latin typeface="Times New Roman" panose="02020603050405020304" pitchFamily="18" charset="0"/>
              <a:cs typeface="Times New Roman" panose="02020603050405020304" pitchFamily="18" charset="0"/>
            </a:rPr>
            <a:t>49933/20</a:t>
          </a:r>
          <a:r>
            <a:rPr lang="en-US" sz="2400" dirty="0">
              <a:latin typeface="Times New Roman" panose="02020603050405020304" pitchFamily="18" charset="0"/>
              <a:cs typeface="Times New Roman" panose="02020603050405020304" pitchFamily="18" charset="0"/>
            </a:rPr>
            <a:t> </a:t>
          </a:r>
        </a:p>
        <a:p>
          <a:r>
            <a:rPr lang="fr-FR" sz="2400" dirty="0">
              <a:latin typeface="Times New Roman" panose="02020603050405020304" pitchFamily="18" charset="0"/>
              <a:cs typeface="Times New Roman" panose="02020603050405020304" pitchFamily="18" charset="0"/>
            </a:rPr>
            <a:t>TERHEŞ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contro</a:t>
          </a:r>
          <a:r>
            <a:rPr lang="en-US" sz="2400" dirty="0">
              <a:latin typeface="Times New Roman" panose="02020603050405020304" pitchFamily="18" charset="0"/>
              <a:cs typeface="Times New Roman" panose="02020603050405020304" pitchFamily="18" charset="0"/>
            </a:rPr>
            <a:t> Romania</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pagine</a:t>
          </a:r>
          <a:r>
            <a:rPr lang="en-US" sz="2400" dirty="0">
              <a:latin typeface="Times New Roman" panose="02020603050405020304" pitchFamily="18" charset="0"/>
              <a:cs typeface="Times New Roman" panose="02020603050405020304" pitchFamily="18" charset="0"/>
            </a:rPr>
            <a:t> 14)</a:t>
          </a:r>
        </a:p>
      </dgm:t>
    </dgm:pt>
    <dgm:pt modelId="{16439920-4FCE-4A49-988D-0AAAEEFFEB88}" type="parTrans" cxnId="{1841A01A-6493-462D-BCB3-1D7712B414B8}">
      <dgm:prSet/>
      <dgm:spPr/>
      <dgm:t>
        <a:bodyPr/>
        <a:lstStyle/>
        <a:p>
          <a:endParaRPr lang="en-US"/>
        </a:p>
      </dgm:t>
    </dgm:pt>
    <dgm:pt modelId="{F605A91D-63B9-4E9C-A8A0-45665BA1C5A5}" type="sibTrans" cxnId="{1841A01A-6493-462D-BCB3-1D7712B414B8}">
      <dgm:prSet/>
      <dgm:spPr/>
      <dgm:t>
        <a:bodyPr/>
        <a:lstStyle/>
        <a:p>
          <a:endParaRPr lang="en-US"/>
        </a:p>
      </dgm:t>
    </dgm:pt>
    <dgm:pt modelId="{B19EB0AE-0C05-462B-B8EE-09C26BBAFFE3}">
      <dgm:prSet custT="1"/>
      <dgm:spPr/>
      <dgm:t>
        <a:bodyPr/>
        <a:lstStyle/>
        <a:p>
          <a:r>
            <a:rPr lang="it-IT" sz="2400" dirty="0"/>
            <a:t>§ 39. «Per la Corte, la pandemia di COVID-19 può avere effetti molto gravi non solo sulla salute, ma anche sulla società, sull'economia, sul funzionamento dello Stato e sulla vita in generale, e la situazione deve quindi essere qualificata come "</a:t>
          </a:r>
          <a:r>
            <a:rPr lang="it-IT" sz="2400" b="1" i="1" u="sng" dirty="0"/>
            <a:t>contesto eccezionale imprevedibile</a:t>
          </a:r>
          <a:r>
            <a:rPr lang="it-IT" sz="2400" dirty="0"/>
            <a:t>”.»</a:t>
          </a:r>
          <a:endParaRPr lang="en-US" sz="2400" dirty="0"/>
        </a:p>
      </dgm:t>
    </dgm:pt>
    <dgm:pt modelId="{216F21A2-F728-4194-A52F-79B8CE4D87A4}" type="parTrans" cxnId="{F0896CC7-F3CE-464D-B5DE-88ADB6736463}">
      <dgm:prSet/>
      <dgm:spPr/>
      <dgm:t>
        <a:bodyPr/>
        <a:lstStyle/>
        <a:p>
          <a:endParaRPr lang="en-US"/>
        </a:p>
      </dgm:t>
    </dgm:pt>
    <dgm:pt modelId="{2E1C609E-68B2-485A-9133-3EC7DA9A03BE}" type="sibTrans" cxnId="{F0896CC7-F3CE-464D-B5DE-88ADB6736463}">
      <dgm:prSet/>
      <dgm:spPr/>
      <dgm:t>
        <a:bodyPr/>
        <a:lstStyle/>
        <a:p>
          <a:endParaRPr lang="en-US"/>
        </a:p>
      </dgm:t>
    </dgm:pt>
    <dgm:pt modelId="{7FD92FDF-BA07-49DC-826D-0FF86CC660BF}">
      <dgm:prSet custT="1"/>
      <dgm:spPr/>
      <dgm:t>
        <a:bodyPr/>
        <a:lstStyle/>
        <a:p>
          <a:r>
            <a:rPr lang="it-IT" sz="1300" dirty="0">
              <a:solidFill>
                <a:schemeClr val="bg1"/>
              </a:solidFill>
              <a:latin typeface="Times New Roman" panose="02020603050405020304" pitchFamily="18" charset="0"/>
              <a:cs typeface="Times New Roman" panose="02020603050405020304" pitchFamily="18" charset="0"/>
            </a:rPr>
            <a:t>§.45. «….., la Corte ritiene che il grado delle restrizioni poste alla libertà di circolazione del ricorrente non sia di intensità tale da consentire di considerare il confinamento generale imposto dalle autorità come una privazione di libertà. Ritiene pertanto che il ricorrente non possa essere considerato come privato della sua libertà ai sensi dell'articolo 5 § 1 della Convenzione.</a:t>
          </a:r>
        </a:p>
      </dgm:t>
    </dgm:pt>
    <dgm:pt modelId="{C298D1D6-5F6F-47CE-BDF1-37758A77905E}" type="parTrans" cxnId="{CEADABE0-61FA-4A50-8283-CD365DCC35AA}">
      <dgm:prSet/>
      <dgm:spPr/>
      <dgm:t>
        <a:bodyPr/>
        <a:lstStyle/>
        <a:p>
          <a:endParaRPr lang="it-IT"/>
        </a:p>
      </dgm:t>
    </dgm:pt>
    <dgm:pt modelId="{B4182705-3A68-4BFA-8435-25D051224F2F}" type="sibTrans" cxnId="{CEADABE0-61FA-4A50-8283-CD365DCC35AA}">
      <dgm:prSet/>
      <dgm:spPr/>
      <dgm:t>
        <a:bodyPr/>
        <a:lstStyle/>
        <a:p>
          <a:endParaRPr lang="it-IT"/>
        </a:p>
      </dgm:t>
    </dgm:pt>
    <dgm:pt modelId="{84FDBA70-D533-4055-A017-4C9480A01072}" type="pres">
      <dgm:prSet presAssocID="{640D551F-76F0-4F89-BF01-448E628E80F7}" presName="diagram" presStyleCnt="0">
        <dgm:presLayoutVars>
          <dgm:dir/>
          <dgm:resizeHandles val="exact"/>
        </dgm:presLayoutVars>
      </dgm:prSet>
      <dgm:spPr/>
    </dgm:pt>
    <dgm:pt modelId="{BD79C4A8-9932-4974-8AB6-791FC8EFEC8D}" type="pres">
      <dgm:prSet presAssocID="{AB5C7439-0AA2-4056-A9E7-5D8E7A89C74E}" presName="node" presStyleLbl="node1" presStyleIdx="0" presStyleCnt="3" custScaleX="123953" custScaleY="436140" custLinFactNeighborX="-407" custLinFactNeighborY="-40349">
        <dgm:presLayoutVars>
          <dgm:bulletEnabled val="1"/>
        </dgm:presLayoutVars>
      </dgm:prSet>
      <dgm:spPr/>
    </dgm:pt>
    <dgm:pt modelId="{C45B05DF-2A1C-4D3F-9303-E56BCF75D4DA}" type="pres">
      <dgm:prSet presAssocID="{F605A91D-63B9-4E9C-A8A0-45665BA1C5A5}" presName="sibTrans" presStyleCnt="0"/>
      <dgm:spPr/>
    </dgm:pt>
    <dgm:pt modelId="{1B776E2E-ABBD-4A4A-A928-D3F571ADAF19}" type="pres">
      <dgm:prSet presAssocID="{B19EB0AE-0C05-462B-B8EE-09C26BBAFFE3}" presName="node" presStyleLbl="node1" presStyleIdx="1" presStyleCnt="3" custScaleX="190053" custScaleY="435678" custLinFactNeighborX="-120" custLinFactNeighborY="-52533">
        <dgm:presLayoutVars>
          <dgm:bulletEnabled val="1"/>
        </dgm:presLayoutVars>
      </dgm:prSet>
      <dgm:spPr/>
    </dgm:pt>
    <dgm:pt modelId="{81D4A610-810F-435B-A202-CE5CCD251E3A}" type="pres">
      <dgm:prSet presAssocID="{2E1C609E-68B2-485A-9133-3EC7DA9A03BE}" presName="sibTrans" presStyleCnt="0"/>
      <dgm:spPr/>
    </dgm:pt>
    <dgm:pt modelId="{1DBBCDF9-990F-433F-B43D-42AD2D41688C}" type="pres">
      <dgm:prSet presAssocID="{7FD92FDF-BA07-49DC-826D-0FF86CC660BF}" presName="node" presStyleLbl="node1" presStyleIdx="2" presStyleCnt="3" custScaleY="278080">
        <dgm:presLayoutVars>
          <dgm:bulletEnabled val="1"/>
        </dgm:presLayoutVars>
      </dgm:prSet>
      <dgm:spPr/>
    </dgm:pt>
  </dgm:ptLst>
  <dgm:cxnLst>
    <dgm:cxn modelId="{233DB302-17B4-41D3-B655-1E8265FC6E74}" type="presOf" srcId="{B19EB0AE-0C05-462B-B8EE-09C26BBAFFE3}" destId="{1B776E2E-ABBD-4A4A-A928-D3F571ADAF19}" srcOrd="0" destOrd="0" presId="urn:microsoft.com/office/officeart/2005/8/layout/default"/>
    <dgm:cxn modelId="{3369DE16-0A10-4A06-BB55-F782A08DBAA7}" type="presOf" srcId="{7FD92FDF-BA07-49DC-826D-0FF86CC660BF}" destId="{1DBBCDF9-990F-433F-B43D-42AD2D41688C}" srcOrd="0" destOrd="0" presId="urn:microsoft.com/office/officeart/2005/8/layout/default"/>
    <dgm:cxn modelId="{1841A01A-6493-462D-BCB3-1D7712B414B8}" srcId="{640D551F-76F0-4F89-BF01-448E628E80F7}" destId="{AB5C7439-0AA2-4056-A9E7-5D8E7A89C74E}" srcOrd="0" destOrd="0" parTransId="{16439920-4FCE-4A49-988D-0AAAEEFFEB88}" sibTransId="{F605A91D-63B9-4E9C-A8A0-45665BA1C5A5}"/>
    <dgm:cxn modelId="{61CD5531-73BE-4D03-B274-D8D923C07C5C}" type="presOf" srcId="{AB5C7439-0AA2-4056-A9E7-5D8E7A89C74E}" destId="{BD79C4A8-9932-4974-8AB6-791FC8EFEC8D}" srcOrd="0" destOrd="0" presId="urn:microsoft.com/office/officeart/2005/8/layout/default"/>
    <dgm:cxn modelId="{308CEE43-7ED2-47BC-B2D5-8353E6985CDB}" type="presOf" srcId="{640D551F-76F0-4F89-BF01-448E628E80F7}" destId="{84FDBA70-D533-4055-A017-4C9480A01072}" srcOrd="0" destOrd="0" presId="urn:microsoft.com/office/officeart/2005/8/layout/default"/>
    <dgm:cxn modelId="{F0896CC7-F3CE-464D-B5DE-88ADB6736463}" srcId="{640D551F-76F0-4F89-BF01-448E628E80F7}" destId="{B19EB0AE-0C05-462B-B8EE-09C26BBAFFE3}" srcOrd="1" destOrd="0" parTransId="{216F21A2-F728-4194-A52F-79B8CE4D87A4}" sibTransId="{2E1C609E-68B2-485A-9133-3EC7DA9A03BE}"/>
    <dgm:cxn modelId="{CEADABE0-61FA-4A50-8283-CD365DCC35AA}" srcId="{640D551F-76F0-4F89-BF01-448E628E80F7}" destId="{7FD92FDF-BA07-49DC-826D-0FF86CC660BF}" srcOrd="2" destOrd="0" parTransId="{C298D1D6-5F6F-47CE-BDF1-37758A77905E}" sibTransId="{B4182705-3A68-4BFA-8435-25D051224F2F}"/>
    <dgm:cxn modelId="{F9A58E0B-77B6-4E25-A2EC-1031003B3152}" type="presParOf" srcId="{84FDBA70-D533-4055-A017-4C9480A01072}" destId="{BD79C4A8-9932-4974-8AB6-791FC8EFEC8D}" srcOrd="0" destOrd="0" presId="urn:microsoft.com/office/officeart/2005/8/layout/default"/>
    <dgm:cxn modelId="{93242120-A973-4BE8-9BF0-F0161420D282}" type="presParOf" srcId="{84FDBA70-D533-4055-A017-4C9480A01072}" destId="{C45B05DF-2A1C-4D3F-9303-E56BCF75D4DA}" srcOrd="1" destOrd="0" presId="urn:microsoft.com/office/officeart/2005/8/layout/default"/>
    <dgm:cxn modelId="{D7D0A854-00A1-4FB4-A984-32BED925970E}" type="presParOf" srcId="{84FDBA70-D533-4055-A017-4C9480A01072}" destId="{1B776E2E-ABBD-4A4A-A928-D3F571ADAF19}" srcOrd="2" destOrd="0" presId="urn:microsoft.com/office/officeart/2005/8/layout/default"/>
    <dgm:cxn modelId="{621AF68A-01C6-44FD-9957-C1CE7969D905}" type="presParOf" srcId="{84FDBA70-D533-4055-A017-4C9480A01072}" destId="{81D4A610-810F-435B-A202-CE5CCD251E3A}" srcOrd="3" destOrd="0" presId="urn:microsoft.com/office/officeart/2005/8/layout/default"/>
    <dgm:cxn modelId="{F4F1C5C2-EC1A-4724-9FCD-4627CC46BD0F}" type="presParOf" srcId="{84FDBA70-D533-4055-A017-4C9480A01072}" destId="{1DBBCDF9-990F-433F-B43D-42AD2D41688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40D551F-76F0-4F89-BF01-448E628E80F7}"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F2E3C22B-3F98-4FD1-92E6-E555B3A40B69}">
      <dgm:prSet/>
      <dgm:spPr/>
      <dgm:t>
        <a:bodyPr/>
        <a:lstStyle/>
        <a:p>
          <a:r>
            <a:rPr lang="en-US" dirty="0" err="1"/>
            <a:t>Provvedimenti</a:t>
          </a:r>
          <a:r>
            <a:rPr lang="en-US" dirty="0"/>
            <a:t> </a:t>
          </a:r>
          <a:r>
            <a:rPr lang="en-US" dirty="0" err="1"/>
            <a:t>d’urgenza</a:t>
          </a:r>
          <a:endParaRPr lang="en-US" dirty="0"/>
        </a:p>
        <a:p>
          <a:r>
            <a:rPr lang="en-US" dirty="0" err="1"/>
            <a:t>Cautelari</a:t>
          </a:r>
          <a:endParaRPr lang="en-US" dirty="0"/>
        </a:p>
        <a:p>
          <a:r>
            <a:rPr lang="en-US" dirty="0">
              <a:highlight>
                <a:srgbClr val="FF0000"/>
              </a:highlight>
            </a:rPr>
            <a:t>Art. 39 </a:t>
          </a:r>
          <a:r>
            <a:rPr lang="en-US" dirty="0" err="1">
              <a:highlight>
                <a:srgbClr val="FF0000"/>
              </a:highlight>
            </a:rPr>
            <a:t>Regolamento</a:t>
          </a:r>
          <a:r>
            <a:rPr lang="en-US" dirty="0">
              <a:highlight>
                <a:srgbClr val="FF0000"/>
              </a:highlight>
            </a:rPr>
            <a:t> di </a:t>
          </a:r>
          <a:r>
            <a:rPr lang="en-US" dirty="0" err="1">
              <a:highlight>
                <a:srgbClr val="FF0000"/>
              </a:highlight>
            </a:rPr>
            <a:t>Procedura</a:t>
          </a:r>
          <a:endParaRPr lang="en-US" dirty="0">
            <a:highlight>
              <a:srgbClr val="FF0000"/>
            </a:highlight>
          </a:endParaRPr>
        </a:p>
      </dgm:t>
    </dgm:pt>
    <dgm:pt modelId="{83D96C62-A48C-4704-8B21-8117B36B20C4}" type="parTrans" cxnId="{8FC0BE86-BE7D-4E57-9023-5D15C08773EC}">
      <dgm:prSet/>
      <dgm:spPr/>
      <dgm:t>
        <a:bodyPr/>
        <a:lstStyle/>
        <a:p>
          <a:endParaRPr lang="en-US"/>
        </a:p>
      </dgm:t>
    </dgm:pt>
    <dgm:pt modelId="{C8382DAC-3D52-45B4-B9FB-37C130A20E16}" type="sibTrans" cxnId="{8FC0BE86-BE7D-4E57-9023-5D15C08773EC}">
      <dgm:prSet/>
      <dgm:spPr/>
      <dgm:t>
        <a:bodyPr/>
        <a:lstStyle/>
        <a:p>
          <a:endParaRPr lang="en-US"/>
        </a:p>
      </dgm:t>
    </dgm:pt>
    <dgm:pt modelId="{1766AA45-A1C6-4A19-A66E-F683424E1284}">
      <dgm:prSet/>
      <dgm:spPr/>
      <dgm:t>
        <a:bodyPr/>
        <a:lstStyle/>
        <a:p>
          <a:r>
            <a:rPr lang="it-IT" dirty="0"/>
            <a:t>CAMERA DI SETTE GIUDICI</a:t>
          </a:r>
        </a:p>
      </dgm:t>
    </dgm:pt>
    <dgm:pt modelId="{41D51DDB-54F8-4C89-9590-BD1D09B682C9}" type="parTrans" cxnId="{6C59FDED-275F-4A6D-83C9-5D0B153E0A24}">
      <dgm:prSet/>
      <dgm:spPr/>
      <dgm:t>
        <a:bodyPr/>
        <a:lstStyle/>
        <a:p>
          <a:endParaRPr lang="en-US"/>
        </a:p>
      </dgm:t>
    </dgm:pt>
    <dgm:pt modelId="{26C4E86A-EA5D-45D2-A41F-19F1228C2372}" type="sibTrans" cxnId="{6C59FDED-275F-4A6D-83C9-5D0B153E0A24}">
      <dgm:prSet/>
      <dgm:spPr/>
      <dgm:t>
        <a:bodyPr/>
        <a:lstStyle/>
        <a:p>
          <a:endParaRPr lang="en-US"/>
        </a:p>
      </dgm:t>
    </dgm:pt>
    <dgm:pt modelId="{B19EB0AE-0C05-462B-B8EE-09C26BBAFFE3}">
      <dgm:prSet/>
      <dgm:spPr/>
      <dgm:t>
        <a:bodyPr/>
        <a:lstStyle/>
        <a:p>
          <a:r>
            <a:rPr lang="it-IT" dirty="0"/>
            <a:t>Decisione del 24 agosto 2021</a:t>
          </a:r>
          <a:endParaRPr lang="en-US" dirty="0"/>
        </a:p>
      </dgm:t>
    </dgm:pt>
    <dgm:pt modelId="{216F21A2-F728-4194-A52F-79B8CE4D87A4}" type="parTrans" cxnId="{F0896CC7-F3CE-464D-B5DE-88ADB6736463}">
      <dgm:prSet/>
      <dgm:spPr/>
      <dgm:t>
        <a:bodyPr/>
        <a:lstStyle/>
        <a:p>
          <a:endParaRPr lang="en-US"/>
        </a:p>
      </dgm:t>
    </dgm:pt>
    <dgm:pt modelId="{2E1C609E-68B2-485A-9133-3EC7DA9A03BE}" type="sibTrans" cxnId="{F0896CC7-F3CE-464D-B5DE-88ADB6736463}">
      <dgm:prSet/>
      <dgm:spPr/>
      <dgm:t>
        <a:bodyPr/>
        <a:lstStyle/>
        <a:p>
          <a:endParaRPr lang="en-US"/>
        </a:p>
      </dgm:t>
    </dgm:pt>
    <dgm:pt modelId="{08BF83BC-71EB-4B23-AD05-DAC8E4318AE8}">
      <dgm:prSet/>
      <dgm:spPr/>
      <dgm:t>
        <a:bodyPr/>
        <a:lstStyle/>
        <a:p>
          <a:r>
            <a:rPr lang="it-IT" dirty="0"/>
            <a:t>Ricorso n. 41950/21</a:t>
          </a:r>
        </a:p>
        <a:p>
          <a:r>
            <a:rPr lang="it-IT" dirty="0" err="1"/>
            <a:t>Abgral</a:t>
          </a:r>
          <a:r>
            <a:rPr lang="it-IT" dirty="0"/>
            <a:t> e altri 671 </a:t>
          </a:r>
          <a:r>
            <a:rPr lang="it-IT" dirty="0">
              <a:highlight>
                <a:srgbClr val="FF0000"/>
              </a:highlight>
            </a:rPr>
            <a:t>pompieri</a:t>
          </a:r>
          <a:r>
            <a:rPr lang="it-IT" dirty="0"/>
            <a:t> contro </a:t>
          </a:r>
          <a:r>
            <a:rPr lang="it-IT" dirty="0">
              <a:highlight>
                <a:srgbClr val="FF0000"/>
              </a:highlight>
            </a:rPr>
            <a:t>Francia</a:t>
          </a:r>
          <a:endParaRPr lang="en-US" dirty="0">
            <a:highlight>
              <a:srgbClr val="FF0000"/>
            </a:highlight>
          </a:endParaRPr>
        </a:p>
      </dgm:t>
    </dgm:pt>
    <dgm:pt modelId="{45F90B65-963D-4B95-BD57-48E4E44F1FCC}" type="parTrans" cxnId="{3D13FE2A-9A85-41E7-A6A9-B301DD395ACA}">
      <dgm:prSet/>
      <dgm:spPr/>
      <dgm:t>
        <a:bodyPr/>
        <a:lstStyle/>
        <a:p>
          <a:endParaRPr lang="en-US"/>
        </a:p>
      </dgm:t>
    </dgm:pt>
    <dgm:pt modelId="{57BA2148-0BEB-45AC-AEA4-357B4CC2BD85}" type="sibTrans" cxnId="{3D13FE2A-9A85-41E7-A6A9-B301DD395ACA}">
      <dgm:prSet/>
      <dgm:spPr/>
      <dgm:t>
        <a:bodyPr/>
        <a:lstStyle/>
        <a:p>
          <a:endParaRPr lang="en-US"/>
        </a:p>
      </dgm:t>
    </dgm:pt>
    <dgm:pt modelId="{3B5B2836-EAEA-48EC-8928-EE684FE7D894}" type="pres">
      <dgm:prSet presAssocID="{640D551F-76F0-4F89-BF01-448E628E80F7}" presName="linear" presStyleCnt="0">
        <dgm:presLayoutVars>
          <dgm:dir/>
          <dgm:animLvl val="lvl"/>
          <dgm:resizeHandles val="exact"/>
        </dgm:presLayoutVars>
      </dgm:prSet>
      <dgm:spPr/>
    </dgm:pt>
    <dgm:pt modelId="{391141A6-ACEB-4D52-BF38-D2EFB6B834C3}" type="pres">
      <dgm:prSet presAssocID="{F2E3C22B-3F98-4FD1-92E6-E555B3A40B69}" presName="parentLin" presStyleCnt="0"/>
      <dgm:spPr/>
    </dgm:pt>
    <dgm:pt modelId="{33D64461-2287-456A-880A-41F8B9D75DCD}" type="pres">
      <dgm:prSet presAssocID="{F2E3C22B-3F98-4FD1-92E6-E555B3A40B69}" presName="parentLeftMargin" presStyleLbl="node1" presStyleIdx="0" presStyleCnt="4"/>
      <dgm:spPr/>
    </dgm:pt>
    <dgm:pt modelId="{0878D46F-8076-4B00-8CA2-C6946D5173A7}" type="pres">
      <dgm:prSet presAssocID="{F2E3C22B-3F98-4FD1-92E6-E555B3A40B69}" presName="parentText" presStyleLbl="node1" presStyleIdx="0" presStyleCnt="4">
        <dgm:presLayoutVars>
          <dgm:chMax val="0"/>
          <dgm:bulletEnabled val="1"/>
        </dgm:presLayoutVars>
      </dgm:prSet>
      <dgm:spPr/>
    </dgm:pt>
    <dgm:pt modelId="{C01A012C-5548-498C-AF92-929B24842B9A}" type="pres">
      <dgm:prSet presAssocID="{F2E3C22B-3F98-4FD1-92E6-E555B3A40B69}" presName="negativeSpace" presStyleCnt="0"/>
      <dgm:spPr/>
    </dgm:pt>
    <dgm:pt modelId="{AC81AEBB-D004-4040-9178-FA706F9EA719}" type="pres">
      <dgm:prSet presAssocID="{F2E3C22B-3F98-4FD1-92E6-E555B3A40B69}" presName="childText" presStyleLbl="conFgAcc1" presStyleIdx="0" presStyleCnt="4">
        <dgm:presLayoutVars>
          <dgm:bulletEnabled val="1"/>
        </dgm:presLayoutVars>
      </dgm:prSet>
      <dgm:spPr/>
    </dgm:pt>
    <dgm:pt modelId="{82F5B698-5CC8-4008-8D74-A0E3CC50C87A}" type="pres">
      <dgm:prSet presAssocID="{C8382DAC-3D52-45B4-B9FB-37C130A20E16}" presName="spaceBetweenRectangles" presStyleCnt="0"/>
      <dgm:spPr/>
    </dgm:pt>
    <dgm:pt modelId="{7271ED5C-0F33-45ED-BA44-FC6AD67D47EC}" type="pres">
      <dgm:prSet presAssocID="{1766AA45-A1C6-4A19-A66E-F683424E1284}" presName="parentLin" presStyleCnt="0"/>
      <dgm:spPr/>
    </dgm:pt>
    <dgm:pt modelId="{EDAFDE58-A8BF-49C0-94AA-7A2171EFE20B}" type="pres">
      <dgm:prSet presAssocID="{1766AA45-A1C6-4A19-A66E-F683424E1284}" presName="parentLeftMargin" presStyleLbl="node1" presStyleIdx="0" presStyleCnt="4"/>
      <dgm:spPr/>
    </dgm:pt>
    <dgm:pt modelId="{5C824848-5998-4027-B085-1006A46B0DA4}" type="pres">
      <dgm:prSet presAssocID="{1766AA45-A1C6-4A19-A66E-F683424E1284}" presName="parentText" presStyleLbl="node1" presStyleIdx="1" presStyleCnt="4">
        <dgm:presLayoutVars>
          <dgm:chMax val="0"/>
          <dgm:bulletEnabled val="1"/>
        </dgm:presLayoutVars>
      </dgm:prSet>
      <dgm:spPr/>
    </dgm:pt>
    <dgm:pt modelId="{9129832F-600F-4E05-A63F-17D8B1B67AF2}" type="pres">
      <dgm:prSet presAssocID="{1766AA45-A1C6-4A19-A66E-F683424E1284}" presName="negativeSpace" presStyleCnt="0"/>
      <dgm:spPr/>
    </dgm:pt>
    <dgm:pt modelId="{80F45642-27BE-46D9-9727-B9015FA05D8F}" type="pres">
      <dgm:prSet presAssocID="{1766AA45-A1C6-4A19-A66E-F683424E1284}" presName="childText" presStyleLbl="conFgAcc1" presStyleIdx="1" presStyleCnt="4">
        <dgm:presLayoutVars>
          <dgm:bulletEnabled val="1"/>
        </dgm:presLayoutVars>
      </dgm:prSet>
      <dgm:spPr/>
    </dgm:pt>
    <dgm:pt modelId="{0EE10E6F-1C86-4B0C-9E21-79A7791E84D0}" type="pres">
      <dgm:prSet presAssocID="{26C4E86A-EA5D-45D2-A41F-19F1228C2372}" presName="spaceBetweenRectangles" presStyleCnt="0"/>
      <dgm:spPr/>
    </dgm:pt>
    <dgm:pt modelId="{0FB04197-9CA4-46AB-A755-FCF0221CDD6F}" type="pres">
      <dgm:prSet presAssocID="{B19EB0AE-0C05-462B-B8EE-09C26BBAFFE3}" presName="parentLin" presStyleCnt="0"/>
      <dgm:spPr/>
    </dgm:pt>
    <dgm:pt modelId="{4B85465D-207F-47D5-A4F7-F92428DA9442}" type="pres">
      <dgm:prSet presAssocID="{B19EB0AE-0C05-462B-B8EE-09C26BBAFFE3}" presName="parentLeftMargin" presStyleLbl="node1" presStyleIdx="1" presStyleCnt="4"/>
      <dgm:spPr/>
    </dgm:pt>
    <dgm:pt modelId="{105D3D69-62CB-447A-9EAA-5DCF3C2CBFAC}" type="pres">
      <dgm:prSet presAssocID="{B19EB0AE-0C05-462B-B8EE-09C26BBAFFE3}" presName="parentText" presStyleLbl="node1" presStyleIdx="2" presStyleCnt="4">
        <dgm:presLayoutVars>
          <dgm:chMax val="0"/>
          <dgm:bulletEnabled val="1"/>
        </dgm:presLayoutVars>
      </dgm:prSet>
      <dgm:spPr/>
    </dgm:pt>
    <dgm:pt modelId="{933408E1-3D05-4F6F-94E6-19985FAEF615}" type="pres">
      <dgm:prSet presAssocID="{B19EB0AE-0C05-462B-B8EE-09C26BBAFFE3}" presName="negativeSpace" presStyleCnt="0"/>
      <dgm:spPr/>
    </dgm:pt>
    <dgm:pt modelId="{FDCE7772-78CA-4A55-839D-B723238CBBB3}" type="pres">
      <dgm:prSet presAssocID="{B19EB0AE-0C05-462B-B8EE-09C26BBAFFE3}" presName="childText" presStyleLbl="conFgAcc1" presStyleIdx="2" presStyleCnt="4">
        <dgm:presLayoutVars>
          <dgm:bulletEnabled val="1"/>
        </dgm:presLayoutVars>
      </dgm:prSet>
      <dgm:spPr/>
    </dgm:pt>
    <dgm:pt modelId="{6BB6D6F5-DF52-4200-9030-3EA8D6D2A701}" type="pres">
      <dgm:prSet presAssocID="{2E1C609E-68B2-485A-9133-3EC7DA9A03BE}" presName="spaceBetweenRectangles" presStyleCnt="0"/>
      <dgm:spPr/>
    </dgm:pt>
    <dgm:pt modelId="{47BCEFCB-5495-4337-A985-A339137A528D}" type="pres">
      <dgm:prSet presAssocID="{08BF83BC-71EB-4B23-AD05-DAC8E4318AE8}" presName="parentLin" presStyleCnt="0"/>
      <dgm:spPr/>
    </dgm:pt>
    <dgm:pt modelId="{E854FCBC-7ED7-4440-9A9E-E0DF76C31F9B}" type="pres">
      <dgm:prSet presAssocID="{08BF83BC-71EB-4B23-AD05-DAC8E4318AE8}" presName="parentLeftMargin" presStyleLbl="node1" presStyleIdx="2" presStyleCnt="4"/>
      <dgm:spPr/>
    </dgm:pt>
    <dgm:pt modelId="{147A189D-DB01-412F-80CF-F974F7C5C96C}" type="pres">
      <dgm:prSet presAssocID="{08BF83BC-71EB-4B23-AD05-DAC8E4318AE8}" presName="parentText" presStyleLbl="node1" presStyleIdx="3" presStyleCnt="4">
        <dgm:presLayoutVars>
          <dgm:chMax val="0"/>
          <dgm:bulletEnabled val="1"/>
        </dgm:presLayoutVars>
      </dgm:prSet>
      <dgm:spPr/>
    </dgm:pt>
    <dgm:pt modelId="{6E77C3B2-EB65-4C61-9891-5AAFE339BD77}" type="pres">
      <dgm:prSet presAssocID="{08BF83BC-71EB-4B23-AD05-DAC8E4318AE8}" presName="negativeSpace" presStyleCnt="0"/>
      <dgm:spPr/>
    </dgm:pt>
    <dgm:pt modelId="{F95FE6BA-B42B-4221-8464-CDF1E35C6976}" type="pres">
      <dgm:prSet presAssocID="{08BF83BC-71EB-4B23-AD05-DAC8E4318AE8}" presName="childText" presStyleLbl="conFgAcc1" presStyleIdx="3" presStyleCnt="4">
        <dgm:presLayoutVars>
          <dgm:bulletEnabled val="1"/>
        </dgm:presLayoutVars>
      </dgm:prSet>
      <dgm:spPr/>
    </dgm:pt>
  </dgm:ptLst>
  <dgm:cxnLst>
    <dgm:cxn modelId="{D5A62205-9526-4D90-88A2-F4D06572BFE4}" type="presOf" srcId="{08BF83BC-71EB-4B23-AD05-DAC8E4318AE8}" destId="{E854FCBC-7ED7-4440-9A9E-E0DF76C31F9B}" srcOrd="0" destOrd="0" presId="urn:microsoft.com/office/officeart/2005/8/layout/list1"/>
    <dgm:cxn modelId="{9CA8A20B-7B7B-4FDC-B4C3-4CEC0B8303C6}" type="presOf" srcId="{B19EB0AE-0C05-462B-B8EE-09C26BBAFFE3}" destId="{105D3D69-62CB-447A-9EAA-5DCF3C2CBFAC}" srcOrd="1" destOrd="0" presId="urn:microsoft.com/office/officeart/2005/8/layout/list1"/>
    <dgm:cxn modelId="{3D13FE2A-9A85-41E7-A6A9-B301DD395ACA}" srcId="{640D551F-76F0-4F89-BF01-448E628E80F7}" destId="{08BF83BC-71EB-4B23-AD05-DAC8E4318AE8}" srcOrd="3" destOrd="0" parTransId="{45F90B65-963D-4B95-BD57-48E4E44F1FCC}" sibTransId="{57BA2148-0BEB-45AC-AEA4-357B4CC2BD85}"/>
    <dgm:cxn modelId="{AF852F62-D98E-42B8-81AD-7768A2851D16}" type="presOf" srcId="{F2E3C22B-3F98-4FD1-92E6-E555B3A40B69}" destId="{0878D46F-8076-4B00-8CA2-C6946D5173A7}" srcOrd="1" destOrd="0" presId="urn:microsoft.com/office/officeart/2005/8/layout/list1"/>
    <dgm:cxn modelId="{C5A3AE76-D28C-4B33-8CD9-66375BB3F882}" type="presOf" srcId="{1766AA45-A1C6-4A19-A66E-F683424E1284}" destId="{EDAFDE58-A8BF-49C0-94AA-7A2171EFE20B}" srcOrd="0" destOrd="0" presId="urn:microsoft.com/office/officeart/2005/8/layout/list1"/>
    <dgm:cxn modelId="{FE178A79-78F2-4E79-B647-01D9294BC35B}" type="presOf" srcId="{1766AA45-A1C6-4A19-A66E-F683424E1284}" destId="{5C824848-5998-4027-B085-1006A46B0DA4}" srcOrd="1" destOrd="0" presId="urn:microsoft.com/office/officeart/2005/8/layout/list1"/>
    <dgm:cxn modelId="{8FC0BE86-BE7D-4E57-9023-5D15C08773EC}" srcId="{640D551F-76F0-4F89-BF01-448E628E80F7}" destId="{F2E3C22B-3F98-4FD1-92E6-E555B3A40B69}" srcOrd="0" destOrd="0" parTransId="{83D96C62-A48C-4704-8B21-8117B36B20C4}" sibTransId="{C8382DAC-3D52-45B4-B9FB-37C130A20E16}"/>
    <dgm:cxn modelId="{6C8E5A96-BF6C-4A43-AAD8-ABC3803A5ACA}" type="presOf" srcId="{F2E3C22B-3F98-4FD1-92E6-E555B3A40B69}" destId="{33D64461-2287-456A-880A-41F8B9D75DCD}" srcOrd="0" destOrd="0" presId="urn:microsoft.com/office/officeart/2005/8/layout/list1"/>
    <dgm:cxn modelId="{FA2088A7-747D-4463-ACBB-37C20E625BEC}" type="presOf" srcId="{B19EB0AE-0C05-462B-B8EE-09C26BBAFFE3}" destId="{4B85465D-207F-47D5-A4F7-F92428DA9442}" srcOrd="0" destOrd="0" presId="urn:microsoft.com/office/officeart/2005/8/layout/list1"/>
    <dgm:cxn modelId="{BE55CAB8-1262-4A0A-BA56-061C00F1FFD0}" type="presOf" srcId="{08BF83BC-71EB-4B23-AD05-DAC8E4318AE8}" destId="{147A189D-DB01-412F-80CF-F974F7C5C96C}" srcOrd="1" destOrd="0" presId="urn:microsoft.com/office/officeart/2005/8/layout/list1"/>
    <dgm:cxn modelId="{F0896CC7-F3CE-464D-B5DE-88ADB6736463}" srcId="{640D551F-76F0-4F89-BF01-448E628E80F7}" destId="{B19EB0AE-0C05-462B-B8EE-09C26BBAFFE3}" srcOrd="2" destOrd="0" parTransId="{216F21A2-F728-4194-A52F-79B8CE4D87A4}" sibTransId="{2E1C609E-68B2-485A-9133-3EC7DA9A03BE}"/>
    <dgm:cxn modelId="{67A98CC8-AFC9-42AE-BA78-156DF53DBB57}" type="presOf" srcId="{640D551F-76F0-4F89-BF01-448E628E80F7}" destId="{3B5B2836-EAEA-48EC-8928-EE684FE7D894}" srcOrd="0" destOrd="0" presId="urn:microsoft.com/office/officeart/2005/8/layout/list1"/>
    <dgm:cxn modelId="{6C59FDED-275F-4A6D-83C9-5D0B153E0A24}" srcId="{640D551F-76F0-4F89-BF01-448E628E80F7}" destId="{1766AA45-A1C6-4A19-A66E-F683424E1284}" srcOrd="1" destOrd="0" parTransId="{41D51DDB-54F8-4C89-9590-BD1D09B682C9}" sibTransId="{26C4E86A-EA5D-45D2-A41F-19F1228C2372}"/>
    <dgm:cxn modelId="{2D7E4210-DBDE-44C4-AA18-91A6EB8AC5EB}" type="presParOf" srcId="{3B5B2836-EAEA-48EC-8928-EE684FE7D894}" destId="{391141A6-ACEB-4D52-BF38-D2EFB6B834C3}" srcOrd="0" destOrd="0" presId="urn:microsoft.com/office/officeart/2005/8/layout/list1"/>
    <dgm:cxn modelId="{25C3E5EA-0A9C-4F34-8D3B-2D96AEAFADFD}" type="presParOf" srcId="{391141A6-ACEB-4D52-BF38-D2EFB6B834C3}" destId="{33D64461-2287-456A-880A-41F8B9D75DCD}" srcOrd="0" destOrd="0" presId="urn:microsoft.com/office/officeart/2005/8/layout/list1"/>
    <dgm:cxn modelId="{9C3AA4F1-E462-4BCD-81CF-9611F92EA5F1}" type="presParOf" srcId="{391141A6-ACEB-4D52-BF38-D2EFB6B834C3}" destId="{0878D46F-8076-4B00-8CA2-C6946D5173A7}" srcOrd="1" destOrd="0" presId="urn:microsoft.com/office/officeart/2005/8/layout/list1"/>
    <dgm:cxn modelId="{B9111B75-7DEA-4266-8235-CDCE651969C0}" type="presParOf" srcId="{3B5B2836-EAEA-48EC-8928-EE684FE7D894}" destId="{C01A012C-5548-498C-AF92-929B24842B9A}" srcOrd="1" destOrd="0" presId="urn:microsoft.com/office/officeart/2005/8/layout/list1"/>
    <dgm:cxn modelId="{CE828E5D-5CA2-4C63-B6A5-5DD2742B098A}" type="presParOf" srcId="{3B5B2836-EAEA-48EC-8928-EE684FE7D894}" destId="{AC81AEBB-D004-4040-9178-FA706F9EA719}" srcOrd="2" destOrd="0" presId="urn:microsoft.com/office/officeart/2005/8/layout/list1"/>
    <dgm:cxn modelId="{E00CE556-18DB-48B6-8D09-A761AFBED85D}" type="presParOf" srcId="{3B5B2836-EAEA-48EC-8928-EE684FE7D894}" destId="{82F5B698-5CC8-4008-8D74-A0E3CC50C87A}" srcOrd="3" destOrd="0" presId="urn:microsoft.com/office/officeart/2005/8/layout/list1"/>
    <dgm:cxn modelId="{6ED3E6F6-4BC5-48B4-A09C-507B54E60AE8}" type="presParOf" srcId="{3B5B2836-EAEA-48EC-8928-EE684FE7D894}" destId="{7271ED5C-0F33-45ED-BA44-FC6AD67D47EC}" srcOrd="4" destOrd="0" presId="urn:microsoft.com/office/officeart/2005/8/layout/list1"/>
    <dgm:cxn modelId="{E146B33F-7C4A-459B-B648-155EE467B332}" type="presParOf" srcId="{7271ED5C-0F33-45ED-BA44-FC6AD67D47EC}" destId="{EDAFDE58-A8BF-49C0-94AA-7A2171EFE20B}" srcOrd="0" destOrd="0" presId="urn:microsoft.com/office/officeart/2005/8/layout/list1"/>
    <dgm:cxn modelId="{37A7311E-3591-49FF-9E1C-56A1C5FC29B6}" type="presParOf" srcId="{7271ED5C-0F33-45ED-BA44-FC6AD67D47EC}" destId="{5C824848-5998-4027-B085-1006A46B0DA4}" srcOrd="1" destOrd="0" presId="urn:microsoft.com/office/officeart/2005/8/layout/list1"/>
    <dgm:cxn modelId="{4C2E3EFA-7A97-47EA-AF73-A9FC8E6DD169}" type="presParOf" srcId="{3B5B2836-EAEA-48EC-8928-EE684FE7D894}" destId="{9129832F-600F-4E05-A63F-17D8B1B67AF2}" srcOrd="5" destOrd="0" presId="urn:microsoft.com/office/officeart/2005/8/layout/list1"/>
    <dgm:cxn modelId="{495F9FB2-329C-4C14-8E4B-F661D072C5DB}" type="presParOf" srcId="{3B5B2836-EAEA-48EC-8928-EE684FE7D894}" destId="{80F45642-27BE-46D9-9727-B9015FA05D8F}" srcOrd="6" destOrd="0" presId="urn:microsoft.com/office/officeart/2005/8/layout/list1"/>
    <dgm:cxn modelId="{9DD528FE-9706-4E46-AA08-63DBA801ACAB}" type="presParOf" srcId="{3B5B2836-EAEA-48EC-8928-EE684FE7D894}" destId="{0EE10E6F-1C86-4B0C-9E21-79A7791E84D0}" srcOrd="7" destOrd="0" presId="urn:microsoft.com/office/officeart/2005/8/layout/list1"/>
    <dgm:cxn modelId="{580B8AEA-49F6-4941-8541-E47CB1EBCBEA}" type="presParOf" srcId="{3B5B2836-EAEA-48EC-8928-EE684FE7D894}" destId="{0FB04197-9CA4-46AB-A755-FCF0221CDD6F}" srcOrd="8" destOrd="0" presId="urn:microsoft.com/office/officeart/2005/8/layout/list1"/>
    <dgm:cxn modelId="{81A97BFF-620F-4035-A849-45A95F4F670A}" type="presParOf" srcId="{0FB04197-9CA4-46AB-A755-FCF0221CDD6F}" destId="{4B85465D-207F-47D5-A4F7-F92428DA9442}" srcOrd="0" destOrd="0" presId="urn:microsoft.com/office/officeart/2005/8/layout/list1"/>
    <dgm:cxn modelId="{99E1E41A-0F9C-46C1-A230-F617D927A1FF}" type="presParOf" srcId="{0FB04197-9CA4-46AB-A755-FCF0221CDD6F}" destId="{105D3D69-62CB-447A-9EAA-5DCF3C2CBFAC}" srcOrd="1" destOrd="0" presId="urn:microsoft.com/office/officeart/2005/8/layout/list1"/>
    <dgm:cxn modelId="{9D49ABBD-AD3C-414F-8FB0-38AE6BF0404F}" type="presParOf" srcId="{3B5B2836-EAEA-48EC-8928-EE684FE7D894}" destId="{933408E1-3D05-4F6F-94E6-19985FAEF615}" srcOrd="9" destOrd="0" presId="urn:microsoft.com/office/officeart/2005/8/layout/list1"/>
    <dgm:cxn modelId="{4E0F3F16-DA5D-4E8B-A46F-A3DF07559BCC}" type="presParOf" srcId="{3B5B2836-EAEA-48EC-8928-EE684FE7D894}" destId="{FDCE7772-78CA-4A55-839D-B723238CBBB3}" srcOrd="10" destOrd="0" presId="urn:microsoft.com/office/officeart/2005/8/layout/list1"/>
    <dgm:cxn modelId="{A9E62FD1-64C8-48C7-A1D0-8CFFF7153EC8}" type="presParOf" srcId="{3B5B2836-EAEA-48EC-8928-EE684FE7D894}" destId="{6BB6D6F5-DF52-4200-9030-3EA8D6D2A701}" srcOrd="11" destOrd="0" presId="urn:microsoft.com/office/officeart/2005/8/layout/list1"/>
    <dgm:cxn modelId="{7A556D3D-4237-4CA9-9338-1BF8F3E56544}" type="presParOf" srcId="{3B5B2836-EAEA-48EC-8928-EE684FE7D894}" destId="{47BCEFCB-5495-4337-A985-A339137A528D}" srcOrd="12" destOrd="0" presId="urn:microsoft.com/office/officeart/2005/8/layout/list1"/>
    <dgm:cxn modelId="{29322AFD-B7AE-4344-9EAE-733226D28F40}" type="presParOf" srcId="{47BCEFCB-5495-4337-A985-A339137A528D}" destId="{E854FCBC-7ED7-4440-9A9E-E0DF76C31F9B}" srcOrd="0" destOrd="0" presId="urn:microsoft.com/office/officeart/2005/8/layout/list1"/>
    <dgm:cxn modelId="{40BD2306-71BB-4928-BC5F-78A0F216618C}" type="presParOf" srcId="{47BCEFCB-5495-4337-A985-A339137A528D}" destId="{147A189D-DB01-412F-80CF-F974F7C5C96C}" srcOrd="1" destOrd="0" presId="urn:microsoft.com/office/officeart/2005/8/layout/list1"/>
    <dgm:cxn modelId="{763ABE2B-D9DE-4ED5-9F81-102D3678F236}" type="presParOf" srcId="{3B5B2836-EAEA-48EC-8928-EE684FE7D894}" destId="{6E77C3B2-EB65-4C61-9891-5AAFE339BD77}" srcOrd="13" destOrd="0" presId="urn:microsoft.com/office/officeart/2005/8/layout/list1"/>
    <dgm:cxn modelId="{C609FF50-9A52-4849-8A88-7C81A7E976A9}" type="presParOf" srcId="{3B5B2836-EAEA-48EC-8928-EE684FE7D894}" destId="{F95FE6BA-B42B-4221-8464-CDF1E35C697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40D551F-76F0-4F89-BF01-448E628E80F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2E3C22B-3F98-4FD1-92E6-E555B3A40B69}">
      <dgm:prSet custT="1"/>
      <dgm:spPr/>
      <dgm:t>
        <a:bodyPr/>
        <a:lstStyle/>
        <a:p>
          <a:r>
            <a:rPr lang="it-IT" sz="2000" dirty="0"/>
            <a:t>Ricorso n. 41950/21  </a:t>
          </a:r>
          <a:r>
            <a:rPr lang="it-IT" sz="2000" dirty="0" err="1"/>
            <a:t>Abgral</a:t>
          </a:r>
          <a:r>
            <a:rPr lang="it-IT" sz="2000" dirty="0"/>
            <a:t> e altri 671</a:t>
          </a:r>
          <a:r>
            <a:rPr lang="it-IT" sz="2000" dirty="0">
              <a:highlight>
                <a:srgbClr val="FF0000"/>
              </a:highlight>
            </a:rPr>
            <a:t> pompieri contro Francia</a:t>
          </a:r>
          <a:endParaRPr lang="en-US" sz="2000" dirty="0">
            <a:highlight>
              <a:srgbClr val="FF0000"/>
            </a:highlight>
          </a:endParaRPr>
        </a:p>
      </dgm:t>
    </dgm:pt>
    <dgm:pt modelId="{83D96C62-A48C-4704-8B21-8117B36B20C4}" type="parTrans" cxnId="{8FC0BE86-BE7D-4E57-9023-5D15C08773EC}">
      <dgm:prSet/>
      <dgm:spPr/>
      <dgm:t>
        <a:bodyPr/>
        <a:lstStyle/>
        <a:p>
          <a:endParaRPr lang="en-US"/>
        </a:p>
      </dgm:t>
    </dgm:pt>
    <dgm:pt modelId="{C8382DAC-3D52-45B4-B9FB-37C130A20E16}" type="sibTrans" cxnId="{8FC0BE86-BE7D-4E57-9023-5D15C08773EC}">
      <dgm:prSet/>
      <dgm:spPr/>
      <dgm:t>
        <a:bodyPr/>
        <a:lstStyle/>
        <a:p>
          <a:endParaRPr lang="en-US"/>
        </a:p>
      </dgm:t>
    </dgm:pt>
    <dgm:pt modelId="{1766AA45-A1C6-4A19-A66E-F683424E1284}">
      <dgm:prSet custT="1"/>
      <dgm:spPr/>
      <dgm:t>
        <a:bodyPr/>
        <a:lstStyle/>
        <a:p>
          <a:r>
            <a:rPr lang="en-US" sz="2800" dirty="0">
              <a:solidFill>
                <a:srgbClr val="FF0000"/>
              </a:solidFill>
            </a:rPr>
            <a:t>La Corte </a:t>
          </a:r>
          <a:r>
            <a:rPr lang="en-US" sz="2800" dirty="0" err="1">
              <a:solidFill>
                <a:srgbClr val="FF0000"/>
              </a:solidFill>
            </a:rPr>
            <a:t>respinge</a:t>
          </a:r>
          <a:r>
            <a:rPr lang="en-US" sz="2800" dirty="0">
              <a:solidFill>
                <a:srgbClr val="FF0000"/>
              </a:solidFill>
            </a:rPr>
            <a:t> il </a:t>
          </a:r>
          <a:r>
            <a:rPr lang="en-US" sz="2800" dirty="0" err="1">
              <a:solidFill>
                <a:srgbClr val="FF0000"/>
              </a:solidFill>
            </a:rPr>
            <a:t>ricorso</a:t>
          </a:r>
          <a:r>
            <a:rPr lang="en-US" sz="2800" dirty="0">
              <a:solidFill>
                <a:srgbClr val="FF0000"/>
              </a:solidFill>
            </a:rPr>
            <a:t> </a:t>
          </a:r>
          <a:r>
            <a:rPr lang="en-US" sz="2800" dirty="0" err="1">
              <a:solidFill>
                <a:srgbClr val="FF0000"/>
              </a:solidFill>
            </a:rPr>
            <a:t>dei</a:t>
          </a:r>
          <a:r>
            <a:rPr lang="en-US" sz="2800" dirty="0">
              <a:solidFill>
                <a:srgbClr val="FF0000"/>
              </a:solidFill>
            </a:rPr>
            <a:t> 672 </a:t>
          </a:r>
          <a:r>
            <a:rPr lang="en-US" sz="2800" dirty="0" err="1">
              <a:solidFill>
                <a:srgbClr val="FF0000"/>
              </a:solidFill>
            </a:rPr>
            <a:t>pompieri</a:t>
          </a:r>
          <a:r>
            <a:rPr lang="en-US" sz="2800" dirty="0">
              <a:solidFill>
                <a:srgbClr val="FF0000"/>
              </a:solidFill>
            </a:rPr>
            <a:t> </a:t>
          </a:r>
          <a:r>
            <a:rPr lang="en-US" sz="2800" dirty="0" err="1">
              <a:solidFill>
                <a:srgbClr val="FF0000"/>
              </a:solidFill>
            </a:rPr>
            <a:t>contro</a:t>
          </a:r>
          <a:r>
            <a:rPr lang="en-US" sz="2800" dirty="0">
              <a:solidFill>
                <a:srgbClr val="FF0000"/>
              </a:solidFill>
            </a:rPr>
            <a:t> la </a:t>
          </a:r>
          <a:r>
            <a:rPr lang="en-US" sz="2800" dirty="0" err="1">
              <a:solidFill>
                <a:srgbClr val="FF0000"/>
              </a:solidFill>
            </a:rPr>
            <a:t>legge</a:t>
          </a:r>
          <a:r>
            <a:rPr lang="en-US" sz="2800" dirty="0">
              <a:solidFill>
                <a:srgbClr val="FF0000"/>
              </a:solidFill>
            </a:rPr>
            <a:t> </a:t>
          </a:r>
          <a:r>
            <a:rPr lang="en-US" sz="2800" dirty="0" err="1">
              <a:solidFill>
                <a:srgbClr val="FF0000"/>
              </a:solidFill>
            </a:rPr>
            <a:t>francese</a:t>
          </a:r>
          <a:r>
            <a:rPr lang="en-US" sz="2800" dirty="0">
              <a:solidFill>
                <a:srgbClr val="FF0000"/>
              </a:solidFill>
            </a:rPr>
            <a:t> del 5/08/2021 </a:t>
          </a:r>
          <a:r>
            <a:rPr lang="en-US" sz="2800" dirty="0" err="1">
              <a:solidFill>
                <a:srgbClr val="FF0000"/>
              </a:solidFill>
            </a:rPr>
            <a:t>che</a:t>
          </a:r>
          <a:r>
            <a:rPr lang="en-US" sz="2800" dirty="0">
              <a:solidFill>
                <a:srgbClr val="FF0000"/>
              </a:solidFill>
            </a:rPr>
            <a:t> </a:t>
          </a:r>
          <a:r>
            <a:rPr lang="en-US" sz="2800" dirty="0" err="1">
              <a:solidFill>
                <a:srgbClr val="FF0000"/>
              </a:solidFill>
            </a:rPr>
            <a:t>imponeva</a:t>
          </a:r>
          <a:r>
            <a:rPr lang="en-US" sz="2800" dirty="0">
              <a:solidFill>
                <a:srgbClr val="FF0000"/>
              </a:solidFill>
            </a:rPr>
            <a:t> </a:t>
          </a:r>
          <a:r>
            <a:rPr lang="en-US" sz="2800" dirty="0" err="1">
              <a:solidFill>
                <a:srgbClr val="FF0000"/>
              </a:solidFill>
            </a:rPr>
            <a:t>l’obbligo</a:t>
          </a:r>
          <a:r>
            <a:rPr lang="en-US" sz="2800" dirty="0">
              <a:solidFill>
                <a:srgbClr val="FF0000"/>
              </a:solidFill>
            </a:rPr>
            <a:t> </a:t>
          </a:r>
          <a:r>
            <a:rPr lang="en-US" sz="2800" dirty="0" err="1">
              <a:solidFill>
                <a:srgbClr val="FF0000"/>
              </a:solidFill>
            </a:rPr>
            <a:t>vaccinale</a:t>
          </a:r>
          <a:r>
            <a:rPr lang="en-US" sz="2800" dirty="0">
              <a:solidFill>
                <a:srgbClr val="FF0000"/>
              </a:solidFill>
            </a:rPr>
            <a:t> per COVID e </a:t>
          </a:r>
          <a:r>
            <a:rPr lang="en-US" sz="2800" dirty="0" err="1">
              <a:solidFill>
                <a:srgbClr val="FF0000"/>
              </a:solidFill>
            </a:rPr>
            <a:t>che</a:t>
          </a:r>
          <a:r>
            <a:rPr lang="en-US" sz="2800" dirty="0">
              <a:solidFill>
                <a:srgbClr val="FF0000"/>
              </a:solidFill>
            </a:rPr>
            <a:t> in </a:t>
          </a:r>
          <a:r>
            <a:rPr lang="en-US" sz="2800" dirty="0" err="1">
              <a:solidFill>
                <a:srgbClr val="FF0000"/>
              </a:solidFill>
            </a:rPr>
            <a:t>difetto</a:t>
          </a:r>
          <a:r>
            <a:rPr lang="en-US" sz="2800" dirty="0">
              <a:solidFill>
                <a:srgbClr val="FF0000"/>
              </a:solidFill>
            </a:rPr>
            <a:t> </a:t>
          </a:r>
          <a:r>
            <a:rPr lang="en-US" sz="2800" dirty="0" err="1">
              <a:solidFill>
                <a:srgbClr val="FF0000"/>
              </a:solidFill>
            </a:rPr>
            <a:t>comportava</a:t>
          </a:r>
          <a:r>
            <a:rPr lang="en-US" sz="2800" dirty="0">
              <a:solidFill>
                <a:srgbClr val="FF0000"/>
              </a:solidFill>
            </a:rPr>
            <a:t> la </a:t>
          </a:r>
          <a:r>
            <a:rPr lang="en-US" sz="2800" dirty="0" err="1">
              <a:solidFill>
                <a:srgbClr val="FF0000"/>
              </a:solidFill>
            </a:rPr>
            <a:t>loro</a:t>
          </a:r>
          <a:r>
            <a:rPr lang="en-US" sz="2800" dirty="0">
              <a:solidFill>
                <a:srgbClr val="FF0000"/>
              </a:solidFill>
            </a:rPr>
            <a:t> </a:t>
          </a:r>
          <a:r>
            <a:rPr lang="en-US" sz="2800" dirty="0" err="1">
              <a:solidFill>
                <a:srgbClr val="FF0000"/>
              </a:solidFill>
            </a:rPr>
            <a:t>sospensione</a:t>
          </a:r>
          <a:r>
            <a:rPr lang="en-US" sz="2800" dirty="0">
              <a:solidFill>
                <a:srgbClr val="FF0000"/>
              </a:solidFill>
            </a:rPr>
            <a:t> dal </a:t>
          </a:r>
          <a:r>
            <a:rPr lang="en-US" sz="2800" dirty="0" err="1">
              <a:solidFill>
                <a:srgbClr val="FF0000"/>
              </a:solidFill>
            </a:rPr>
            <a:t>lavoro</a:t>
          </a:r>
          <a:r>
            <a:rPr lang="en-US" sz="2800" dirty="0">
              <a:solidFill>
                <a:srgbClr val="FF0000"/>
              </a:solidFill>
            </a:rPr>
            <a:t> e </a:t>
          </a:r>
          <a:r>
            <a:rPr lang="en-US" sz="2800" dirty="0" err="1">
              <a:solidFill>
                <a:srgbClr val="FF0000"/>
              </a:solidFill>
            </a:rPr>
            <a:t>dalla</a:t>
          </a:r>
          <a:r>
            <a:rPr lang="en-US" sz="2800" dirty="0">
              <a:solidFill>
                <a:srgbClr val="FF0000"/>
              </a:solidFill>
            </a:rPr>
            <a:t> </a:t>
          </a:r>
          <a:r>
            <a:rPr lang="en-US" sz="2800" dirty="0" err="1">
              <a:solidFill>
                <a:srgbClr val="FF0000"/>
              </a:solidFill>
            </a:rPr>
            <a:t>retribuzione</a:t>
          </a:r>
          <a:endParaRPr lang="en-US" sz="2800" dirty="0">
            <a:solidFill>
              <a:srgbClr val="FF0000"/>
            </a:solidFill>
          </a:endParaRPr>
        </a:p>
      </dgm:t>
    </dgm:pt>
    <dgm:pt modelId="{41D51DDB-54F8-4C89-9590-BD1D09B682C9}" type="parTrans" cxnId="{6C59FDED-275F-4A6D-83C9-5D0B153E0A24}">
      <dgm:prSet/>
      <dgm:spPr/>
      <dgm:t>
        <a:bodyPr/>
        <a:lstStyle/>
        <a:p>
          <a:endParaRPr lang="en-US"/>
        </a:p>
      </dgm:t>
    </dgm:pt>
    <dgm:pt modelId="{26C4E86A-EA5D-45D2-A41F-19F1228C2372}" type="sibTrans" cxnId="{6C59FDED-275F-4A6D-83C9-5D0B153E0A24}">
      <dgm:prSet/>
      <dgm:spPr/>
      <dgm:t>
        <a:bodyPr/>
        <a:lstStyle/>
        <a:p>
          <a:endParaRPr lang="en-US"/>
        </a:p>
      </dgm:t>
    </dgm:pt>
    <dgm:pt modelId="{B19EB0AE-0C05-462B-B8EE-09C26BBAFFE3}">
      <dgm:prSet custT="1"/>
      <dgm:spPr/>
      <dgm:t>
        <a:bodyPr/>
        <a:lstStyle/>
        <a:p>
          <a:r>
            <a:rPr lang="it-IT" sz="2400" dirty="0"/>
            <a:t>la  Corte europea nega che nella fattispecie i ricorrenti sarebbero esposti a un </a:t>
          </a:r>
          <a:r>
            <a:rPr lang="it-IT" sz="3600" u="sng" dirty="0"/>
            <a:t>«</a:t>
          </a:r>
          <a:r>
            <a:rPr lang="it-IT" sz="3600" u="sng" dirty="0">
              <a:highlight>
                <a:srgbClr val="FF0000"/>
              </a:highlight>
            </a:rPr>
            <a:t>reale rischio di danni irreparabili</a:t>
          </a:r>
          <a:r>
            <a:rPr lang="it-IT" sz="3600" u="sng" dirty="0"/>
            <a:t>» </a:t>
          </a:r>
          <a:endParaRPr lang="en-US" sz="3600" u="sng" dirty="0"/>
        </a:p>
      </dgm:t>
    </dgm:pt>
    <dgm:pt modelId="{216F21A2-F728-4194-A52F-79B8CE4D87A4}" type="parTrans" cxnId="{F0896CC7-F3CE-464D-B5DE-88ADB6736463}">
      <dgm:prSet/>
      <dgm:spPr/>
      <dgm:t>
        <a:bodyPr/>
        <a:lstStyle/>
        <a:p>
          <a:endParaRPr lang="en-US"/>
        </a:p>
      </dgm:t>
    </dgm:pt>
    <dgm:pt modelId="{2E1C609E-68B2-485A-9133-3EC7DA9A03BE}" type="sibTrans" cxnId="{F0896CC7-F3CE-464D-B5DE-88ADB6736463}">
      <dgm:prSet/>
      <dgm:spPr/>
      <dgm:t>
        <a:bodyPr/>
        <a:lstStyle/>
        <a:p>
          <a:endParaRPr lang="en-US"/>
        </a:p>
      </dgm:t>
    </dgm:pt>
    <dgm:pt modelId="{84FDBA70-D533-4055-A017-4C9480A01072}" type="pres">
      <dgm:prSet presAssocID="{640D551F-76F0-4F89-BF01-448E628E80F7}" presName="diagram" presStyleCnt="0">
        <dgm:presLayoutVars>
          <dgm:dir/>
          <dgm:resizeHandles val="exact"/>
        </dgm:presLayoutVars>
      </dgm:prSet>
      <dgm:spPr/>
    </dgm:pt>
    <dgm:pt modelId="{5DDE6363-A563-44FA-839C-3179642F22DF}" type="pres">
      <dgm:prSet presAssocID="{F2E3C22B-3F98-4FD1-92E6-E555B3A40B69}" presName="node" presStyleLbl="node1" presStyleIdx="0" presStyleCnt="3" custScaleX="310303" custScaleY="26929" custLinFactNeighborX="-21444" custLinFactNeighborY="-28430">
        <dgm:presLayoutVars>
          <dgm:bulletEnabled val="1"/>
        </dgm:presLayoutVars>
      </dgm:prSet>
      <dgm:spPr/>
    </dgm:pt>
    <dgm:pt modelId="{A65E0A9D-E94E-4976-9B60-73A334534F9B}" type="pres">
      <dgm:prSet presAssocID="{C8382DAC-3D52-45B4-B9FB-37C130A20E16}" presName="sibTrans" presStyleCnt="0"/>
      <dgm:spPr/>
    </dgm:pt>
    <dgm:pt modelId="{7E03A789-CD9B-4159-9347-0D4D6C9D71F7}" type="pres">
      <dgm:prSet presAssocID="{1766AA45-A1C6-4A19-A66E-F683424E1284}" presName="node" presStyleLbl="node1" presStyleIdx="1" presStyleCnt="3" custScaleX="231366" custLinFactNeighborX="-39468" custLinFactNeighborY="-7521">
        <dgm:presLayoutVars>
          <dgm:bulletEnabled val="1"/>
        </dgm:presLayoutVars>
      </dgm:prSet>
      <dgm:spPr/>
    </dgm:pt>
    <dgm:pt modelId="{CBA368E0-5B53-4980-9ED7-AD50FCBA56D6}" type="pres">
      <dgm:prSet presAssocID="{26C4E86A-EA5D-45D2-A41F-19F1228C2372}" presName="sibTrans" presStyleCnt="0"/>
      <dgm:spPr/>
    </dgm:pt>
    <dgm:pt modelId="{1B776E2E-ABBD-4A4A-A928-D3F571ADAF19}" type="pres">
      <dgm:prSet presAssocID="{B19EB0AE-0C05-462B-B8EE-09C26BBAFFE3}" presName="node" presStyleLbl="node1" presStyleIdx="2" presStyleCnt="3" custScaleX="260998">
        <dgm:presLayoutVars>
          <dgm:bulletEnabled val="1"/>
        </dgm:presLayoutVars>
      </dgm:prSet>
      <dgm:spPr/>
    </dgm:pt>
  </dgm:ptLst>
  <dgm:cxnLst>
    <dgm:cxn modelId="{233DB302-17B4-41D3-B655-1E8265FC6E74}" type="presOf" srcId="{B19EB0AE-0C05-462B-B8EE-09C26BBAFFE3}" destId="{1B776E2E-ABBD-4A4A-A928-D3F571ADAF19}" srcOrd="0" destOrd="0" presId="urn:microsoft.com/office/officeart/2005/8/layout/default"/>
    <dgm:cxn modelId="{308CEE43-7ED2-47BC-B2D5-8353E6985CDB}" type="presOf" srcId="{640D551F-76F0-4F89-BF01-448E628E80F7}" destId="{84FDBA70-D533-4055-A017-4C9480A01072}" srcOrd="0" destOrd="0" presId="urn:microsoft.com/office/officeart/2005/8/layout/default"/>
    <dgm:cxn modelId="{8FC0BE86-BE7D-4E57-9023-5D15C08773EC}" srcId="{640D551F-76F0-4F89-BF01-448E628E80F7}" destId="{F2E3C22B-3F98-4FD1-92E6-E555B3A40B69}" srcOrd="0" destOrd="0" parTransId="{83D96C62-A48C-4704-8B21-8117B36B20C4}" sibTransId="{C8382DAC-3D52-45B4-B9FB-37C130A20E16}"/>
    <dgm:cxn modelId="{F0896CC7-F3CE-464D-B5DE-88ADB6736463}" srcId="{640D551F-76F0-4F89-BF01-448E628E80F7}" destId="{B19EB0AE-0C05-462B-B8EE-09C26BBAFFE3}" srcOrd="2" destOrd="0" parTransId="{216F21A2-F728-4194-A52F-79B8CE4D87A4}" sibTransId="{2E1C609E-68B2-485A-9133-3EC7DA9A03BE}"/>
    <dgm:cxn modelId="{0A1352D9-FBAB-435B-8AA4-8D4FF5B688CC}" type="presOf" srcId="{F2E3C22B-3F98-4FD1-92E6-E555B3A40B69}" destId="{5DDE6363-A563-44FA-839C-3179642F22DF}" srcOrd="0" destOrd="0" presId="urn:microsoft.com/office/officeart/2005/8/layout/default"/>
    <dgm:cxn modelId="{F58F90E2-9F5A-4F36-93A0-4A6D9E670FE9}" type="presOf" srcId="{1766AA45-A1C6-4A19-A66E-F683424E1284}" destId="{7E03A789-CD9B-4159-9347-0D4D6C9D71F7}" srcOrd="0" destOrd="0" presId="urn:microsoft.com/office/officeart/2005/8/layout/default"/>
    <dgm:cxn modelId="{6C59FDED-275F-4A6D-83C9-5D0B153E0A24}" srcId="{640D551F-76F0-4F89-BF01-448E628E80F7}" destId="{1766AA45-A1C6-4A19-A66E-F683424E1284}" srcOrd="1" destOrd="0" parTransId="{41D51DDB-54F8-4C89-9590-BD1D09B682C9}" sibTransId="{26C4E86A-EA5D-45D2-A41F-19F1228C2372}"/>
    <dgm:cxn modelId="{CC77E62E-C181-4A40-A2BE-330CAA2AAE1A}" type="presParOf" srcId="{84FDBA70-D533-4055-A017-4C9480A01072}" destId="{5DDE6363-A563-44FA-839C-3179642F22DF}" srcOrd="0" destOrd="0" presId="urn:microsoft.com/office/officeart/2005/8/layout/default"/>
    <dgm:cxn modelId="{57F5D767-F6A0-47CC-B278-3128B449C412}" type="presParOf" srcId="{84FDBA70-D533-4055-A017-4C9480A01072}" destId="{A65E0A9D-E94E-4976-9B60-73A334534F9B}" srcOrd="1" destOrd="0" presId="urn:microsoft.com/office/officeart/2005/8/layout/default"/>
    <dgm:cxn modelId="{6BCAFBE0-D1C9-462F-98EE-4D42DE1289D9}" type="presParOf" srcId="{84FDBA70-D533-4055-A017-4C9480A01072}" destId="{7E03A789-CD9B-4159-9347-0D4D6C9D71F7}" srcOrd="2" destOrd="0" presId="urn:microsoft.com/office/officeart/2005/8/layout/default"/>
    <dgm:cxn modelId="{677B38AC-EA9F-4920-9C1E-B510803F9D47}" type="presParOf" srcId="{84FDBA70-D533-4055-A017-4C9480A01072}" destId="{CBA368E0-5B53-4980-9ED7-AD50FCBA56D6}" srcOrd="3" destOrd="0" presId="urn:microsoft.com/office/officeart/2005/8/layout/default"/>
    <dgm:cxn modelId="{D7D0A854-00A1-4FB4-A984-32BED925970E}" type="presParOf" srcId="{84FDBA70-D533-4055-A017-4C9480A01072}" destId="{1B776E2E-ABBD-4A4A-A928-D3F571ADAF1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CD2BCBA-836F-48B2-8BCF-8CE4CBAF44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F4DC344-0D19-47E6-B069-85E2071D9717}">
      <dgm:prSet/>
      <dgm:spPr/>
      <dgm:t>
        <a:bodyPr/>
        <a:lstStyle/>
        <a:p>
          <a:r>
            <a:rPr lang="it-IT" dirty="0"/>
            <a:t>Durante il periodo della pandemia COVID 2020/2021</a:t>
          </a:r>
          <a:endParaRPr lang="en-US" dirty="0"/>
        </a:p>
      </dgm:t>
    </dgm:pt>
    <dgm:pt modelId="{FDC62218-F327-42E8-8EDC-9B04A61E5DE4}" type="parTrans" cxnId="{E57E6250-8F85-4678-8DDD-DB4A13A1E4B3}">
      <dgm:prSet/>
      <dgm:spPr/>
      <dgm:t>
        <a:bodyPr/>
        <a:lstStyle/>
        <a:p>
          <a:endParaRPr lang="en-US"/>
        </a:p>
      </dgm:t>
    </dgm:pt>
    <dgm:pt modelId="{6A15EEF9-87FC-46AE-864A-643E9EE3CD5F}" type="sibTrans" cxnId="{E57E6250-8F85-4678-8DDD-DB4A13A1E4B3}">
      <dgm:prSet/>
      <dgm:spPr/>
      <dgm:t>
        <a:bodyPr/>
        <a:lstStyle/>
        <a:p>
          <a:endParaRPr lang="en-US"/>
        </a:p>
      </dgm:t>
    </dgm:pt>
    <dgm:pt modelId="{747F7D00-CC9B-4BB4-9954-3D034F7F8D0E}">
      <dgm:prSet/>
      <dgm:spPr/>
      <dgm:t>
        <a:bodyPr/>
        <a:lstStyle/>
        <a:p>
          <a:r>
            <a:rPr lang="it-IT" dirty="0"/>
            <a:t>Solo  10(dieci) dei 47 Stati del Consiglio d’Europa hanno chiesto l’applicazione di tale deroga,</a:t>
          </a:r>
          <a:endParaRPr lang="en-US" dirty="0"/>
        </a:p>
      </dgm:t>
    </dgm:pt>
    <dgm:pt modelId="{A29463EC-B582-4953-B8C6-A60C1F169B02}" type="parTrans" cxnId="{2C6B899D-DB88-4450-9ED1-252032E557BE}">
      <dgm:prSet/>
      <dgm:spPr/>
      <dgm:t>
        <a:bodyPr/>
        <a:lstStyle/>
        <a:p>
          <a:endParaRPr lang="en-US"/>
        </a:p>
      </dgm:t>
    </dgm:pt>
    <dgm:pt modelId="{E29BBFDB-2F6A-4B93-AAF7-0A80CEE6B827}" type="sibTrans" cxnId="{2C6B899D-DB88-4450-9ED1-252032E557BE}">
      <dgm:prSet/>
      <dgm:spPr/>
      <dgm:t>
        <a:bodyPr/>
        <a:lstStyle/>
        <a:p>
          <a:endParaRPr lang="en-US"/>
        </a:p>
      </dgm:t>
    </dgm:pt>
    <dgm:pt modelId="{8FA89AF0-53FA-4017-9D5C-A68D52C3006D}">
      <dgm:prSet/>
      <dgm:spPr/>
      <dgm:t>
        <a:bodyPr/>
        <a:lstStyle/>
        <a:p>
          <a:r>
            <a:rPr lang="it-IT" dirty="0"/>
            <a:t> l’Italia non lo ha chiesto</a:t>
          </a:r>
          <a:endParaRPr lang="en-US" dirty="0"/>
        </a:p>
      </dgm:t>
    </dgm:pt>
    <dgm:pt modelId="{5B3C1D33-BD78-4CAD-B8A0-A813A3DAA35A}" type="parTrans" cxnId="{62CAF5BB-8F46-47E8-904B-E07B529708D7}">
      <dgm:prSet/>
      <dgm:spPr/>
      <dgm:t>
        <a:bodyPr/>
        <a:lstStyle/>
        <a:p>
          <a:endParaRPr lang="en-US"/>
        </a:p>
      </dgm:t>
    </dgm:pt>
    <dgm:pt modelId="{8CAB8D24-554D-4964-8F24-6D20996CEFCC}" type="sibTrans" cxnId="{62CAF5BB-8F46-47E8-904B-E07B529708D7}">
      <dgm:prSet/>
      <dgm:spPr/>
      <dgm:t>
        <a:bodyPr/>
        <a:lstStyle/>
        <a:p>
          <a:endParaRPr lang="en-US"/>
        </a:p>
      </dgm:t>
    </dgm:pt>
    <dgm:pt modelId="{219D05BF-FE52-4F69-9BCA-B009F6459E7D}" type="pres">
      <dgm:prSet presAssocID="{6CD2BCBA-836F-48B2-8BCF-8CE4CBAF4424}" presName="linear" presStyleCnt="0">
        <dgm:presLayoutVars>
          <dgm:animLvl val="lvl"/>
          <dgm:resizeHandles val="exact"/>
        </dgm:presLayoutVars>
      </dgm:prSet>
      <dgm:spPr/>
    </dgm:pt>
    <dgm:pt modelId="{B248A8A1-36E4-4747-8F53-832BF400F410}" type="pres">
      <dgm:prSet presAssocID="{1F4DC344-0D19-47E6-B069-85E2071D9717}" presName="parentText" presStyleLbl="node1" presStyleIdx="0" presStyleCnt="3">
        <dgm:presLayoutVars>
          <dgm:chMax val="0"/>
          <dgm:bulletEnabled val="1"/>
        </dgm:presLayoutVars>
      </dgm:prSet>
      <dgm:spPr/>
    </dgm:pt>
    <dgm:pt modelId="{576B712B-78AD-4A30-9E28-1549E32F5126}" type="pres">
      <dgm:prSet presAssocID="{6A15EEF9-87FC-46AE-864A-643E9EE3CD5F}" presName="spacer" presStyleCnt="0"/>
      <dgm:spPr/>
    </dgm:pt>
    <dgm:pt modelId="{7B3BFFDE-DE80-4D63-AC68-DB4154CC9525}" type="pres">
      <dgm:prSet presAssocID="{747F7D00-CC9B-4BB4-9954-3D034F7F8D0E}" presName="parentText" presStyleLbl="node1" presStyleIdx="1" presStyleCnt="3">
        <dgm:presLayoutVars>
          <dgm:chMax val="0"/>
          <dgm:bulletEnabled val="1"/>
        </dgm:presLayoutVars>
      </dgm:prSet>
      <dgm:spPr/>
    </dgm:pt>
    <dgm:pt modelId="{5A5B699B-79A6-4EE7-B522-A19B2EC4BA88}" type="pres">
      <dgm:prSet presAssocID="{E29BBFDB-2F6A-4B93-AAF7-0A80CEE6B827}" presName="spacer" presStyleCnt="0"/>
      <dgm:spPr/>
    </dgm:pt>
    <dgm:pt modelId="{B4B66D80-511E-45CC-8A80-C01DEA55E666}" type="pres">
      <dgm:prSet presAssocID="{8FA89AF0-53FA-4017-9D5C-A68D52C3006D}" presName="parentText" presStyleLbl="node1" presStyleIdx="2" presStyleCnt="3">
        <dgm:presLayoutVars>
          <dgm:chMax val="0"/>
          <dgm:bulletEnabled val="1"/>
        </dgm:presLayoutVars>
      </dgm:prSet>
      <dgm:spPr/>
    </dgm:pt>
  </dgm:ptLst>
  <dgm:cxnLst>
    <dgm:cxn modelId="{37F53941-3795-49D8-B1C7-ED28F3EE91CF}" type="presOf" srcId="{747F7D00-CC9B-4BB4-9954-3D034F7F8D0E}" destId="{7B3BFFDE-DE80-4D63-AC68-DB4154CC9525}" srcOrd="0" destOrd="0" presId="urn:microsoft.com/office/officeart/2005/8/layout/vList2"/>
    <dgm:cxn modelId="{0C9B2062-6A07-4BBB-879B-C5FBBD61922F}" type="presOf" srcId="{1F4DC344-0D19-47E6-B069-85E2071D9717}" destId="{B248A8A1-36E4-4747-8F53-832BF400F410}" srcOrd="0" destOrd="0" presId="urn:microsoft.com/office/officeart/2005/8/layout/vList2"/>
    <dgm:cxn modelId="{E57E6250-8F85-4678-8DDD-DB4A13A1E4B3}" srcId="{6CD2BCBA-836F-48B2-8BCF-8CE4CBAF4424}" destId="{1F4DC344-0D19-47E6-B069-85E2071D9717}" srcOrd="0" destOrd="0" parTransId="{FDC62218-F327-42E8-8EDC-9B04A61E5DE4}" sibTransId="{6A15EEF9-87FC-46AE-864A-643E9EE3CD5F}"/>
    <dgm:cxn modelId="{2C6B899D-DB88-4450-9ED1-252032E557BE}" srcId="{6CD2BCBA-836F-48B2-8BCF-8CE4CBAF4424}" destId="{747F7D00-CC9B-4BB4-9954-3D034F7F8D0E}" srcOrd="1" destOrd="0" parTransId="{A29463EC-B582-4953-B8C6-A60C1F169B02}" sibTransId="{E29BBFDB-2F6A-4B93-AAF7-0A80CEE6B827}"/>
    <dgm:cxn modelId="{8CF52FA9-0723-4E90-9690-35CF7175FCE2}" type="presOf" srcId="{6CD2BCBA-836F-48B2-8BCF-8CE4CBAF4424}" destId="{219D05BF-FE52-4F69-9BCA-B009F6459E7D}" srcOrd="0" destOrd="0" presId="urn:microsoft.com/office/officeart/2005/8/layout/vList2"/>
    <dgm:cxn modelId="{62CAF5BB-8F46-47E8-904B-E07B529708D7}" srcId="{6CD2BCBA-836F-48B2-8BCF-8CE4CBAF4424}" destId="{8FA89AF0-53FA-4017-9D5C-A68D52C3006D}" srcOrd="2" destOrd="0" parTransId="{5B3C1D33-BD78-4CAD-B8A0-A813A3DAA35A}" sibTransId="{8CAB8D24-554D-4964-8F24-6D20996CEFCC}"/>
    <dgm:cxn modelId="{F6388FE4-C9C8-412C-90E0-F78780ED5321}" type="presOf" srcId="{8FA89AF0-53FA-4017-9D5C-A68D52C3006D}" destId="{B4B66D80-511E-45CC-8A80-C01DEA55E666}" srcOrd="0" destOrd="0" presId="urn:microsoft.com/office/officeart/2005/8/layout/vList2"/>
    <dgm:cxn modelId="{264EF93B-CD0E-4E45-BA4C-FC148B0BADE6}" type="presParOf" srcId="{219D05BF-FE52-4F69-9BCA-B009F6459E7D}" destId="{B248A8A1-36E4-4747-8F53-832BF400F410}" srcOrd="0" destOrd="0" presId="urn:microsoft.com/office/officeart/2005/8/layout/vList2"/>
    <dgm:cxn modelId="{A32D2793-B1F5-41F7-BF33-99AF4281BB59}" type="presParOf" srcId="{219D05BF-FE52-4F69-9BCA-B009F6459E7D}" destId="{576B712B-78AD-4A30-9E28-1549E32F5126}" srcOrd="1" destOrd="0" presId="urn:microsoft.com/office/officeart/2005/8/layout/vList2"/>
    <dgm:cxn modelId="{E4734577-40F8-4D51-9E99-D34D4EA1E176}" type="presParOf" srcId="{219D05BF-FE52-4F69-9BCA-B009F6459E7D}" destId="{7B3BFFDE-DE80-4D63-AC68-DB4154CC9525}" srcOrd="2" destOrd="0" presId="urn:microsoft.com/office/officeart/2005/8/layout/vList2"/>
    <dgm:cxn modelId="{A68EBCCA-9C1A-4566-A0F9-EFED32E589C2}" type="presParOf" srcId="{219D05BF-FE52-4F69-9BCA-B009F6459E7D}" destId="{5A5B699B-79A6-4EE7-B522-A19B2EC4BA88}" srcOrd="3" destOrd="0" presId="urn:microsoft.com/office/officeart/2005/8/layout/vList2"/>
    <dgm:cxn modelId="{E9FAC37C-477C-4DEC-B6D5-88EA7F8BA756}" type="presParOf" srcId="{219D05BF-FE52-4F69-9BCA-B009F6459E7D}" destId="{B4B66D80-511E-45CC-8A80-C01DEA55E66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2E7176-9268-463B-8CF0-3AB0AA85DC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52929D1-A967-4101-8CD1-AD61EA5010B6}">
      <dgm:prSet/>
      <dgm:spPr/>
      <dgm:t>
        <a:bodyPr/>
        <a:lstStyle/>
        <a:p>
          <a:r>
            <a:rPr lang="it-IT" b="1" dirty="0"/>
            <a:t>-Corte di Giustizia dell’Unione Europa</a:t>
          </a:r>
          <a:r>
            <a:rPr lang="it-IT" dirty="0"/>
            <a:t> (Lussemburgo) (pronuncia sentenze vincolanti per gli Stati, in caso di  interpretazione e/o violazione dei Regolamenti e delle Direttive adottate congiuntamente dal Consiglio Europeo dal Parlamento, su proposta della Commissione) </a:t>
          </a:r>
          <a:endParaRPr lang="en-US" dirty="0"/>
        </a:p>
      </dgm:t>
    </dgm:pt>
    <dgm:pt modelId="{89FBE22E-7960-4B7C-8D0C-15FF442496AF}" type="parTrans" cxnId="{E6A9C7BF-7B38-4F0A-9616-F427510ED740}">
      <dgm:prSet/>
      <dgm:spPr/>
      <dgm:t>
        <a:bodyPr/>
        <a:lstStyle/>
        <a:p>
          <a:endParaRPr lang="en-US"/>
        </a:p>
      </dgm:t>
    </dgm:pt>
    <dgm:pt modelId="{7F53F738-8C6B-44CB-A1D2-87BCB0F50026}" type="sibTrans" cxnId="{E6A9C7BF-7B38-4F0A-9616-F427510ED740}">
      <dgm:prSet/>
      <dgm:spPr/>
      <dgm:t>
        <a:bodyPr/>
        <a:lstStyle/>
        <a:p>
          <a:endParaRPr lang="en-US"/>
        </a:p>
      </dgm:t>
    </dgm:pt>
    <dgm:pt modelId="{F6200A50-D08E-4C3D-80E8-43A693EC8A7E}">
      <dgm:prSet custT="1"/>
      <dgm:spPr/>
      <dgm:t>
        <a:bodyPr/>
        <a:lstStyle/>
        <a:p>
          <a:r>
            <a:rPr lang="it-IT" sz="1800" b="0" dirty="0"/>
            <a:t>-</a:t>
          </a:r>
          <a:r>
            <a:rPr lang="it-IT" sz="2800" b="0" dirty="0"/>
            <a:t>Parlamento Europeo</a:t>
          </a:r>
          <a:r>
            <a:rPr lang="it-IT" sz="2400" dirty="0"/>
            <a:t>  (formato da membri eletti  direttamente da tutti i cittadini dei 27 Stati, concorre alla formazione dei Regolamenti e delle Direttive, può emanare «raccomandazioni», sia pure non vincolanti, congiuntamente al Consiglio Europeo) </a:t>
          </a:r>
          <a:endParaRPr lang="en-US" sz="2400" dirty="0"/>
        </a:p>
      </dgm:t>
    </dgm:pt>
    <dgm:pt modelId="{EA30BA1D-AA08-4463-BD18-693F7CB370A6}" type="parTrans" cxnId="{BD403DDA-4F02-4839-8B78-988F406FC39C}">
      <dgm:prSet/>
      <dgm:spPr/>
      <dgm:t>
        <a:bodyPr/>
        <a:lstStyle/>
        <a:p>
          <a:endParaRPr lang="en-US"/>
        </a:p>
      </dgm:t>
    </dgm:pt>
    <dgm:pt modelId="{7554C0B7-A88A-4DB0-B406-5DEDDC64ABF6}" type="sibTrans" cxnId="{BD403DDA-4F02-4839-8B78-988F406FC39C}">
      <dgm:prSet/>
      <dgm:spPr/>
      <dgm:t>
        <a:bodyPr/>
        <a:lstStyle/>
        <a:p>
          <a:endParaRPr lang="en-US"/>
        </a:p>
      </dgm:t>
    </dgm:pt>
    <dgm:pt modelId="{DDCBB731-489A-4146-9AA7-13602C261B7E}" type="pres">
      <dgm:prSet presAssocID="{D82E7176-9268-463B-8CF0-3AB0AA85DC3B}" presName="linear" presStyleCnt="0">
        <dgm:presLayoutVars>
          <dgm:animLvl val="lvl"/>
          <dgm:resizeHandles val="exact"/>
        </dgm:presLayoutVars>
      </dgm:prSet>
      <dgm:spPr/>
    </dgm:pt>
    <dgm:pt modelId="{4459F01B-97EF-4B70-91D0-88AA6A9F58D2}" type="pres">
      <dgm:prSet presAssocID="{D52929D1-A967-4101-8CD1-AD61EA5010B6}" presName="parentText" presStyleLbl="node1" presStyleIdx="0" presStyleCnt="2">
        <dgm:presLayoutVars>
          <dgm:chMax val="0"/>
          <dgm:bulletEnabled val="1"/>
        </dgm:presLayoutVars>
      </dgm:prSet>
      <dgm:spPr/>
    </dgm:pt>
    <dgm:pt modelId="{84ECDB13-A4FC-4801-89C9-57367AB832B8}" type="pres">
      <dgm:prSet presAssocID="{7F53F738-8C6B-44CB-A1D2-87BCB0F50026}" presName="spacer" presStyleCnt="0"/>
      <dgm:spPr/>
    </dgm:pt>
    <dgm:pt modelId="{64410EDB-4282-4D27-AD9A-85E2C0CC5758}" type="pres">
      <dgm:prSet presAssocID="{F6200A50-D08E-4C3D-80E8-43A693EC8A7E}" presName="parentText" presStyleLbl="node1" presStyleIdx="1" presStyleCnt="2">
        <dgm:presLayoutVars>
          <dgm:chMax val="0"/>
          <dgm:bulletEnabled val="1"/>
        </dgm:presLayoutVars>
      </dgm:prSet>
      <dgm:spPr/>
    </dgm:pt>
  </dgm:ptLst>
  <dgm:cxnLst>
    <dgm:cxn modelId="{82F28307-4DC9-4DAC-933A-3BB66455F546}" type="presOf" srcId="{D52929D1-A967-4101-8CD1-AD61EA5010B6}" destId="{4459F01B-97EF-4B70-91D0-88AA6A9F58D2}" srcOrd="0" destOrd="0" presId="urn:microsoft.com/office/officeart/2005/8/layout/vList2"/>
    <dgm:cxn modelId="{3CA09652-CD2C-484E-89EB-1BED415333FB}" type="presOf" srcId="{D82E7176-9268-463B-8CF0-3AB0AA85DC3B}" destId="{DDCBB731-489A-4146-9AA7-13602C261B7E}" srcOrd="0" destOrd="0" presId="urn:microsoft.com/office/officeart/2005/8/layout/vList2"/>
    <dgm:cxn modelId="{E6A9C7BF-7B38-4F0A-9616-F427510ED740}" srcId="{D82E7176-9268-463B-8CF0-3AB0AA85DC3B}" destId="{D52929D1-A967-4101-8CD1-AD61EA5010B6}" srcOrd="0" destOrd="0" parTransId="{89FBE22E-7960-4B7C-8D0C-15FF442496AF}" sibTransId="{7F53F738-8C6B-44CB-A1D2-87BCB0F50026}"/>
    <dgm:cxn modelId="{9F2224C8-190C-48DB-BC06-9234C8382622}" type="presOf" srcId="{F6200A50-D08E-4C3D-80E8-43A693EC8A7E}" destId="{64410EDB-4282-4D27-AD9A-85E2C0CC5758}" srcOrd="0" destOrd="0" presId="urn:microsoft.com/office/officeart/2005/8/layout/vList2"/>
    <dgm:cxn modelId="{BD403DDA-4F02-4839-8B78-988F406FC39C}" srcId="{D82E7176-9268-463B-8CF0-3AB0AA85DC3B}" destId="{F6200A50-D08E-4C3D-80E8-43A693EC8A7E}" srcOrd="1" destOrd="0" parTransId="{EA30BA1D-AA08-4463-BD18-693F7CB370A6}" sibTransId="{7554C0B7-A88A-4DB0-B406-5DEDDC64ABF6}"/>
    <dgm:cxn modelId="{878E5B93-F167-4E94-8D7F-8082B1B69CEA}" type="presParOf" srcId="{DDCBB731-489A-4146-9AA7-13602C261B7E}" destId="{4459F01B-97EF-4B70-91D0-88AA6A9F58D2}" srcOrd="0" destOrd="0" presId="urn:microsoft.com/office/officeart/2005/8/layout/vList2"/>
    <dgm:cxn modelId="{4B2CCCDA-3E64-4D65-8048-88EE6682E90F}" type="presParOf" srcId="{DDCBB731-489A-4146-9AA7-13602C261B7E}" destId="{84ECDB13-A4FC-4801-89C9-57367AB832B8}" srcOrd="1" destOrd="0" presId="urn:microsoft.com/office/officeart/2005/8/layout/vList2"/>
    <dgm:cxn modelId="{018C2FE5-719B-4E16-8120-5CDF810C0E13}" type="presParOf" srcId="{DDCBB731-489A-4146-9AA7-13602C261B7E}" destId="{64410EDB-4282-4D27-AD9A-85E2C0CC575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2E7176-9268-463B-8CF0-3AB0AA85DC3B}"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F6200A50-D08E-4C3D-80E8-43A693EC8A7E}">
      <dgm:prSet/>
      <dgm:spPr/>
      <dgm:t>
        <a:bodyPr/>
        <a:lstStyle/>
        <a:p>
          <a:r>
            <a:rPr lang="it-IT" b="0" dirty="0"/>
            <a:t>-</a:t>
          </a:r>
          <a:r>
            <a:rPr lang="it-IT" b="0" i="0" dirty="0"/>
            <a:t>Raccomandazione del Consiglio (UE), del 21 gennaio 2021 (C24/01), relativa a un quadro comune per l'uso e la convalida dei test antigenici rapidi e il riconoscimento reciproco dei risultati dei test per la COVID-19 nell'UE</a:t>
          </a:r>
          <a:r>
            <a:rPr lang="it-IT" dirty="0"/>
            <a:t> </a:t>
          </a:r>
          <a:endParaRPr lang="en-US" dirty="0"/>
        </a:p>
      </dgm:t>
    </dgm:pt>
    <dgm:pt modelId="{EA30BA1D-AA08-4463-BD18-693F7CB370A6}" type="parTrans" cxnId="{BD403DDA-4F02-4839-8B78-988F406FC39C}">
      <dgm:prSet/>
      <dgm:spPr/>
      <dgm:t>
        <a:bodyPr/>
        <a:lstStyle/>
        <a:p>
          <a:endParaRPr lang="en-US"/>
        </a:p>
      </dgm:t>
    </dgm:pt>
    <dgm:pt modelId="{7554C0B7-A88A-4DB0-B406-5DEDDC64ABF6}" type="sibTrans" cxnId="{BD403DDA-4F02-4839-8B78-988F406FC39C}">
      <dgm:prSet/>
      <dgm:spPr/>
      <dgm:t>
        <a:bodyPr/>
        <a:lstStyle/>
        <a:p>
          <a:endParaRPr lang="en-US"/>
        </a:p>
      </dgm:t>
    </dgm:pt>
    <dgm:pt modelId="{65CDE16F-0945-4BB0-8FB1-23ABCF338270}" type="pres">
      <dgm:prSet presAssocID="{D82E7176-9268-463B-8CF0-3AB0AA85DC3B}" presName="linear" presStyleCnt="0">
        <dgm:presLayoutVars>
          <dgm:animLvl val="lvl"/>
          <dgm:resizeHandles val="exact"/>
        </dgm:presLayoutVars>
      </dgm:prSet>
      <dgm:spPr/>
    </dgm:pt>
    <dgm:pt modelId="{C139C8E7-5F36-4E13-ACA8-7EBAF700BCD6}" type="pres">
      <dgm:prSet presAssocID="{F6200A50-D08E-4C3D-80E8-43A693EC8A7E}" presName="parentText" presStyleLbl="node1" presStyleIdx="0" presStyleCnt="1">
        <dgm:presLayoutVars>
          <dgm:chMax val="0"/>
          <dgm:bulletEnabled val="1"/>
        </dgm:presLayoutVars>
      </dgm:prSet>
      <dgm:spPr/>
    </dgm:pt>
  </dgm:ptLst>
  <dgm:cxnLst>
    <dgm:cxn modelId="{74C9875F-A0D9-4667-BFE9-A71D84650DDE}" type="presOf" srcId="{F6200A50-D08E-4C3D-80E8-43A693EC8A7E}" destId="{C139C8E7-5F36-4E13-ACA8-7EBAF700BCD6}" srcOrd="0" destOrd="0" presId="urn:microsoft.com/office/officeart/2005/8/layout/vList2"/>
    <dgm:cxn modelId="{490AE9A3-07F3-4B24-A119-973206E16816}" type="presOf" srcId="{D82E7176-9268-463B-8CF0-3AB0AA85DC3B}" destId="{65CDE16F-0945-4BB0-8FB1-23ABCF338270}" srcOrd="0" destOrd="0" presId="urn:microsoft.com/office/officeart/2005/8/layout/vList2"/>
    <dgm:cxn modelId="{BD403DDA-4F02-4839-8B78-988F406FC39C}" srcId="{D82E7176-9268-463B-8CF0-3AB0AA85DC3B}" destId="{F6200A50-D08E-4C3D-80E8-43A693EC8A7E}" srcOrd="0" destOrd="0" parTransId="{EA30BA1D-AA08-4463-BD18-693F7CB370A6}" sibTransId="{7554C0B7-A88A-4DB0-B406-5DEDDC64ABF6}"/>
    <dgm:cxn modelId="{791D71D4-EE68-45F3-A3FE-5DE1C965E83E}" type="presParOf" srcId="{65CDE16F-0945-4BB0-8FB1-23ABCF338270}" destId="{C139C8E7-5F36-4E13-ACA8-7EBAF700BCD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2E7176-9268-463B-8CF0-3AB0AA85DC3B}"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D52929D1-A967-4101-8CD1-AD61EA5010B6}">
      <dgm:prSet/>
      <dgm:spPr/>
      <dgm:t>
        <a:bodyPr/>
        <a:lstStyle/>
        <a:p>
          <a:r>
            <a:rPr lang="it-IT" b="0" i="0"/>
            <a:t>Regolamento (UE) 2021/953 del Parlamento europeo e del Consiglio del 14 giugno 2021 su un quadro per il rilascio, la verifica e l'accettazione di certificati interoperabili di vaccinazione, di test e di guarigione in relazione alla COVID-19 (certificato COVID digitale dell'UE) per agevolare la libera circolazione delle persone durante la pandemia di COVID-19 </a:t>
          </a:r>
          <a:endParaRPr lang="en-US"/>
        </a:p>
      </dgm:t>
    </dgm:pt>
    <dgm:pt modelId="{89FBE22E-7960-4B7C-8D0C-15FF442496AF}" type="parTrans" cxnId="{E6A9C7BF-7B38-4F0A-9616-F427510ED740}">
      <dgm:prSet/>
      <dgm:spPr/>
      <dgm:t>
        <a:bodyPr/>
        <a:lstStyle/>
        <a:p>
          <a:endParaRPr lang="en-US"/>
        </a:p>
      </dgm:t>
    </dgm:pt>
    <dgm:pt modelId="{7F53F738-8C6B-44CB-A1D2-87BCB0F50026}" type="sibTrans" cxnId="{E6A9C7BF-7B38-4F0A-9616-F427510ED740}">
      <dgm:prSet/>
      <dgm:spPr/>
      <dgm:t>
        <a:bodyPr/>
        <a:lstStyle/>
        <a:p>
          <a:endParaRPr lang="en-US"/>
        </a:p>
      </dgm:t>
    </dgm:pt>
    <dgm:pt modelId="{413E7AEA-AAF5-40E3-950B-E209BBAE14EE}" type="pres">
      <dgm:prSet presAssocID="{D82E7176-9268-463B-8CF0-3AB0AA85DC3B}" presName="linear" presStyleCnt="0">
        <dgm:presLayoutVars>
          <dgm:animLvl val="lvl"/>
          <dgm:resizeHandles val="exact"/>
        </dgm:presLayoutVars>
      </dgm:prSet>
      <dgm:spPr/>
    </dgm:pt>
    <dgm:pt modelId="{DF2D4FB1-4E0C-485B-8FE3-661A53C17BEF}" type="pres">
      <dgm:prSet presAssocID="{D52929D1-A967-4101-8CD1-AD61EA5010B6}" presName="parentText" presStyleLbl="node1" presStyleIdx="0" presStyleCnt="1">
        <dgm:presLayoutVars>
          <dgm:chMax val="0"/>
          <dgm:bulletEnabled val="1"/>
        </dgm:presLayoutVars>
      </dgm:prSet>
      <dgm:spPr/>
    </dgm:pt>
  </dgm:ptLst>
  <dgm:cxnLst>
    <dgm:cxn modelId="{F500F239-D7B3-41DA-B175-286FB66B8B3F}" type="presOf" srcId="{D82E7176-9268-463B-8CF0-3AB0AA85DC3B}" destId="{413E7AEA-AAF5-40E3-950B-E209BBAE14EE}" srcOrd="0" destOrd="0" presId="urn:microsoft.com/office/officeart/2005/8/layout/vList2"/>
    <dgm:cxn modelId="{E6A9C7BF-7B38-4F0A-9616-F427510ED740}" srcId="{D82E7176-9268-463B-8CF0-3AB0AA85DC3B}" destId="{D52929D1-A967-4101-8CD1-AD61EA5010B6}" srcOrd="0" destOrd="0" parTransId="{89FBE22E-7960-4B7C-8D0C-15FF442496AF}" sibTransId="{7F53F738-8C6B-44CB-A1D2-87BCB0F50026}"/>
    <dgm:cxn modelId="{C7A5BBEF-E5E1-430A-9731-B1FA27EBDE20}" type="presOf" srcId="{D52929D1-A967-4101-8CD1-AD61EA5010B6}" destId="{DF2D4FB1-4E0C-485B-8FE3-661A53C17BEF}" srcOrd="0" destOrd="0" presId="urn:microsoft.com/office/officeart/2005/8/layout/vList2"/>
    <dgm:cxn modelId="{8999FE0F-D621-473B-B1EB-8213038AA7A0}" type="presParOf" srcId="{413E7AEA-AAF5-40E3-950B-E209BBAE14EE}" destId="{DF2D4FB1-4E0C-485B-8FE3-661A53C17BE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2E7176-9268-463B-8CF0-3AB0AA85DC3B}"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F6200A50-D08E-4C3D-80E8-43A693EC8A7E}">
      <dgm:prSet/>
      <dgm:spPr/>
      <dgm:t>
        <a:bodyPr/>
        <a:lstStyle/>
        <a:p>
          <a:r>
            <a:rPr lang="it-IT" b="0" dirty="0"/>
            <a:t>-</a:t>
          </a:r>
          <a:r>
            <a:rPr lang="it-IT" b="0" i="0" dirty="0">
              <a:latin typeface="Times New Roman" panose="02020603050405020304" pitchFamily="18" charset="0"/>
              <a:cs typeface="Times New Roman" panose="02020603050405020304" pitchFamily="18" charset="0"/>
            </a:rPr>
            <a:t>Considerando n.36 </a:t>
          </a:r>
        </a:p>
        <a:p>
          <a:r>
            <a:rPr lang="it-IT" b="0" i="0" dirty="0">
              <a:latin typeface="Times New Roman" panose="02020603050405020304" pitchFamily="18" charset="0"/>
              <a:cs typeface="Times New Roman" panose="02020603050405020304" pitchFamily="18" charset="0"/>
            </a:rPr>
            <a:t>«È necessario evitare la discriminazione diretta o indiretta di persone che non sono vaccinate, per esempio per motivi medici, perché non rientrano nel gruppo di destinatari per cui il vaccino anti COVID-19 è attualmente somministrato o consentito, come i bambini, o perché non hanno ancora avuto l'opportunità di essere vaccinate.&gt;&gt;</a:t>
          </a:r>
          <a:endParaRPr lang="en-US" dirty="0">
            <a:latin typeface="Times New Roman" panose="02020603050405020304" pitchFamily="18" charset="0"/>
            <a:cs typeface="Times New Roman" panose="02020603050405020304" pitchFamily="18" charset="0"/>
          </a:endParaRPr>
        </a:p>
      </dgm:t>
    </dgm:pt>
    <dgm:pt modelId="{EA30BA1D-AA08-4463-BD18-693F7CB370A6}" type="parTrans" cxnId="{BD403DDA-4F02-4839-8B78-988F406FC39C}">
      <dgm:prSet/>
      <dgm:spPr/>
      <dgm:t>
        <a:bodyPr/>
        <a:lstStyle/>
        <a:p>
          <a:endParaRPr lang="en-US"/>
        </a:p>
      </dgm:t>
    </dgm:pt>
    <dgm:pt modelId="{7554C0B7-A88A-4DB0-B406-5DEDDC64ABF6}" type="sibTrans" cxnId="{BD403DDA-4F02-4839-8B78-988F406FC39C}">
      <dgm:prSet/>
      <dgm:spPr/>
      <dgm:t>
        <a:bodyPr/>
        <a:lstStyle/>
        <a:p>
          <a:endParaRPr lang="en-US"/>
        </a:p>
      </dgm:t>
    </dgm:pt>
    <dgm:pt modelId="{3355B4E8-AF2A-4F3C-9822-08A099CFB3C0}" type="pres">
      <dgm:prSet presAssocID="{D82E7176-9268-463B-8CF0-3AB0AA85DC3B}" presName="linear" presStyleCnt="0">
        <dgm:presLayoutVars>
          <dgm:animLvl val="lvl"/>
          <dgm:resizeHandles val="exact"/>
        </dgm:presLayoutVars>
      </dgm:prSet>
      <dgm:spPr/>
    </dgm:pt>
    <dgm:pt modelId="{4A2A8218-48F8-4B8F-BF3E-72C1DB7A79C6}" type="pres">
      <dgm:prSet presAssocID="{F6200A50-D08E-4C3D-80E8-43A693EC8A7E}" presName="parentText" presStyleLbl="node1" presStyleIdx="0" presStyleCnt="1">
        <dgm:presLayoutVars>
          <dgm:chMax val="0"/>
          <dgm:bulletEnabled val="1"/>
        </dgm:presLayoutVars>
      </dgm:prSet>
      <dgm:spPr/>
    </dgm:pt>
  </dgm:ptLst>
  <dgm:cxnLst>
    <dgm:cxn modelId="{52D221CB-1FE8-4EA4-9EC3-2A34A5924C5D}" type="presOf" srcId="{F6200A50-D08E-4C3D-80E8-43A693EC8A7E}" destId="{4A2A8218-48F8-4B8F-BF3E-72C1DB7A79C6}" srcOrd="0" destOrd="0" presId="urn:microsoft.com/office/officeart/2005/8/layout/vList2"/>
    <dgm:cxn modelId="{BD403DDA-4F02-4839-8B78-988F406FC39C}" srcId="{D82E7176-9268-463B-8CF0-3AB0AA85DC3B}" destId="{F6200A50-D08E-4C3D-80E8-43A693EC8A7E}" srcOrd="0" destOrd="0" parTransId="{EA30BA1D-AA08-4463-BD18-693F7CB370A6}" sibTransId="{7554C0B7-A88A-4DB0-B406-5DEDDC64ABF6}"/>
    <dgm:cxn modelId="{E776F8E7-79A1-4C4C-A096-531999D98F4C}" type="presOf" srcId="{D82E7176-9268-463B-8CF0-3AB0AA85DC3B}" destId="{3355B4E8-AF2A-4F3C-9822-08A099CFB3C0}" srcOrd="0" destOrd="0" presId="urn:microsoft.com/office/officeart/2005/8/layout/vList2"/>
    <dgm:cxn modelId="{B4342A47-8C23-4F04-8E17-E2C2E9EB6C80}" type="presParOf" srcId="{3355B4E8-AF2A-4F3C-9822-08A099CFB3C0}" destId="{4A2A8218-48F8-4B8F-BF3E-72C1DB7A79C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2E7176-9268-463B-8CF0-3AB0AA85DC3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F6200A50-D08E-4C3D-80E8-43A693EC8A7E}">
      <dgm:prSet/>
      <dgm:spPr/>
      <dgm:t>
        <a:bodyPr/>
        <a:lstStyle/>
        <a:p>
          <a:r>
            <a:rPr lang="it-IT" b="0" dirty="0"/>
            <a:t>-</a:t>
          </a:r>
          <a:r>
            <a:rPr lang="it-IT" b="0" i="0" dirty="0"/>
            <a:t>Considerando n.36, ultima frase </a:t>
          </a:r>
        </a:p>
        <a:p>
          <a:r>
            <a:rPr lang="it-IT" b="0" i="0" dirty="0">
              <a:latin typeface="Times New Roman" panose="02020603050405020304" pitchFamily="18" charset="0"/>
              <a:cs typeface="Times New Roman" panose="02020603050405020304" pitchFamily="18" charset="0"/>
            </a:rPr>
            <a:t>«Inoltre, il presente regolamento non può essere interpretato nel senso che istituisce un diritto o un obbligo a essere vaccinati.»</a:t>
          </a:r>
          <a:endParaRPr lang="en-US" dirty="0">
            <a:latin typeface="Times New Roman" panose="02020603050405020304" pitchFamily="18" charset="0"/>
            <a:cs typeface="Times New Roman" panose="02020603050405020304" pitchFamily="18" charset="0"/>
          </a:endParaRPr>
        </a:p>
      </dgm:t>
    </dgm:pt>
    <dgm:pt modelId="{EA30BA1D-AA08-4463-BD18-693F7CB370A6}" type="parTrans" cxnId="{BD403DDA-4F02-4839-8B78-988F406FC39C}">
      <dgm:prSet/>
      <dgm:spPr/>
      <dgm:t>
        <a:bodyPr/>
        <a:lstStyle/>
        <a:p>
          <a:endParaRPr lang="en-US"/>
        </a:p>
      </dgm:t>
    </dgm:pt>
    <dgm:pt modelId="{7554C0B7-A88A-4DB0-B406-5DEDDC64ABF6}" type="sibTrans" cxnId="{BD403DDA-4F02-4839-8B78-988F406FC39C}">
      <dgm:prSet/>
      <dgm:spPr/>
      <dgm:t>
        <a:bodyPr/>
        <a:lstStyle/>
        <a:p>
          <a:endParaRPr lang="en-US"/>
        </a:p>
      </dgm:t>
    </dgm:pt>
    <dgm:pt modelId="{923CAFA8-9C43-425B-BF03-FCF7489AE81B}" type="pres">
      <dgm:prSet presAssocID="{D82E7176-9268-463B-8CF0-3AB0AA85DC3B}" presName="linear" presStyleCnt="0">
        <dgm:presLayoutVars>
          <dgm:animLvl val="lvl"/>
          <dgm:resizeHandles val="exact"/>
        </dgm:presLayoutVars>
      </dgm:prSet>
      <dgm:spPr/>
    </dgm:pt>
    <dgm:pt modelId="{9658FCD2-828A-4F22-BA0E-D3BF4E58FEE9}" type="pres">
      <dgm:prSet presAssocID="{F6200A50-D08E-4C3D-80E8-43A693EC8A7E}" presName="parentText" presStyleLbl="node1" presStyleIdx="0" presStyleCnt="1">
        <dgm:presLayoutVars>
          <dgm:chMax val="0"/>
          <dgm:bulletEnabled val="1"/>
        </dgm:presLayoutVars>
      </dgm:prSet>
      <dgm:spPr/>
    </dgm:pt>
  </dgm:ptLst>
  <dgm:cxnLst>
    <dgm:cxn modelId="{8CEA9B8E-FD7D-4398-867E-FD26FEFA0327}" type="presOf" srcId="{F6200A50-D08E-4C3D-80E8-43A693EC8A7E}" destId="{9658FCD2-828A-4F22-BA0E-D3BF4E58FEE9}" srcOrd="0" destOrd="0" presId="urn:microsoft.com/office/officeart/2005/8/layout/vList2"/>
    <dgm:cxn modelId="{C733FBA3-A9CF-4F83-8C8C-CC0ACCBF94BF}" type="presOf" srcId="{D82E7176-9268-463B-8CF0-3AB0AA85DC3B}" destId="{923CAFA8-9C43-425B-BF03-FCF7489AE81B}" srcOrd="0" destOrd="0" presId="urn:microsoft.com/office/officeart/2005/8/layout/vList2"/>
    <dgm:cxn modelId="{BD403DDA-4F02-4839-8B78-988F406FC39C}" srcId="{D82E7176-9268-463B-8CF0-3AB0AA85DC3B}" destId="{F6200A50-D08E-4C3D-80E8-43A693EC8A7E}" srcOrd="0" destOrd="0" parTransId="{EA30BA1D-AA08-4463-BD18-693F7CB370A6}" sibTransId="{7554C0B7-A88A-4DB0-B406-5DEDDC64ABF6}"/>
    <dgm:cxn modelId="{CD37F3E4-7375-4553-8924-C3AECA2D5BCE}" type="presParOf" srcId="{923CAFA8-9C43-425B-BF03-FCF7489AE81B}" destId="{9658FCD2-828A-4F22-BA0E-D3BF4E58FE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2E7176-9268-463B-8CF0-3AB0AA85DC3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F6200A50-D08E-4C3D-80E8-43A693EC8A7E}">
      <dgm:prSet/>
      <dgm:spPr/>
      <dgm:t>
        <a:bodyPr/>
        <a:lstStyle/>
        <a:p>
          <a:r>
            <a:rPr lang="it-IT" b="0" dirty="0"/>
            <a:t>-</a:t>
          </a:r>
          <a:r>
            <a:rPr lang="it-IT" b="0" dirty="0">
              <a:solidFill>
                <a:schemeClr val="tx1"/>
              </a:solidFill>
            </a:rPr>
            <a:t>UNICA  NORMA </a:t>
          </a:r>
          <a:r>
            <a:rPr lang="it-IT" b="0" dirty="0">
              <a:solidFill>
                <a:schemeClr val="bg1"/>
              </a:solidFill>
            </a:rPr>
            <a:t>VINCOLANTE A LIVELLO DEI 27 STATI DELL’UNIONE EUROPEA -in materia di COVID</a:t>
          </a:r>
          <a:endParaRPr lang="en-US" dirty="0">
            <a:latin typeface="Times New Roman" panose="02020603050405020304" pitchFamily="18" charset="0"/>
            <a:cs typeface="Times New Roman" panose="02020603050405020304" pitchFamily="18" charset="0"/>
          </a:endParaRPr>
        </a:p>
      </dgm:t>
    </dgm:pt>
    <dgm:pt modelId="{EA30BA1D-AA08-4463-BD18-693F7CB370A6}" type="parTrans" cxnId="{BD403DDA-4F02-4839-8B78-988F406FC39C}">
      <dgm:prSet/>
      <dgm:spPr/>
      <dgm:t>
        <a:bodyPr/>
        <a:lstStyle/>
        <a:p>
          <a:endParaRPr lang="en-US"/>
        </a:p>
      </dgm:t>
    </dgm:pt>
    <dgm:pt modelId="{7554C0B7-A88A-4DB0-B406-5DEDDC64ABF6}" type="sibTrans" cxnId="{BD403DDA-4F02-4839-8B78-988F406FC39C}">
      <dgm:prSet/>
      <dgm:spPr/>
      <dgm:t>
        <a:bodyPr/>
        <a:lstStyle/>
        <a:p>
          <a:endParaRPr lang="en-US"/>
        </a:p>
      </dgm:t>
    </dgm:pt>
    <dgm:pt modelId="{923CAFA8-9C43-425B-BF03-FCF7489AE81B}" type="pres">
      <dgm:prSet presAssocID="{D82E7176-9268-463B-8CF0-3AB0AA85DC3B}" presName="linear" presStyleCnt="0">
        <dgm:presLayoutVars>
          <dgm:animLvl val="lvl"/>
          <dgm:resizeHandles val="exact"/>
        </dgm:presLayoutVars>
      </dgm:prSet>
      <dgm:spPr/>
    </dgm:pt>
    <dgm:pt modelId="{9658FCD2-828A-4F22-BA0E-D3BF4E58FEE9}" type="pres">
      <dgm:prSet presAssocID="{F6200A50-D08E-4C3D-80E8-43A693EC8A7E}" presName="parentText" presStyleLbl="node1" presStyleIdx="0" presStyleCnt="1">
        <dgm:presLayoutVars>
          <dgm:chMax val="0"/>
          <dgm:bulletEnabled val="1"/>
        </dgm:presLayoutVars>
      </dgm:prSet>
      <dgm:spPr/>
    </dgm:pt>
  </dgm:ptLst>
  <dgm:cxnLst>
    <dgm:cxn modelId="{8CEA9B8E-FD7D-4398-867E-FD26FEFA0327}" type="presOf" srcId="{F6200A50-D08E-4C3D-80E8-43A693EC8A7E}" destId="{9658FCD2-828A-4F22-BA0E-D3BF4E58FEE9}" srcOrd="0" destOrd="0" presId="urn:microsoft.com/office/officeart/2005/8/layout/vList2"/>
    <dgm:cxn modelId="{C733FBA3-A9CF-4F83-8C8C-CC0ACCBF94BF}" type="presOf" srcId="{D82E7176-9268-463B-8CF0-3AB0AA85DC3B}" destId="{923CAFA8-9C43-425B-BF03-FCF7489AE81B}" srcOrd="0" destOrd="0" presId="urn:microsoft.com/office/officeart/2005/8/layout/vList2"/>
    <dgm:cxn modelId="{BD403DDA-4F02-4839-8B78-988F406FC39C}" srcId="{D82E7176-9268-463B-8CF0-3AB0AA85DC3B}" destId="{F6200A50-D08E-4C3D-80E8-43A693EC8A7E}" srcOrd="0" destOrd="0" parTransId="{EA30BA1D-AA08-4463-BD18-693F7CB370A6}" sibTransId="{7554C0B7-A88A-4DB0-B406-5DEDDC64ABF6}"/>
    <dgm:cxn modelId="{CD37F3E4-7375-4553-8924-C3AECA2D5BCE}" type="presParOf" srcId="{923CAFA8-9C43-425B-BF03-FCF7489AE81B}" destId="{9658FCD2-828A-4F22-BA0E-D3BF4E58FE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2E7176-9268-463B-8CF0-3AB0AA85DC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52929D1-A967-4101-8CD1-AD61EA5010B6}">
      <dgm:prSet/>
      <dgm:spPr/>
      <dgm:t>
        <a:bodyPr/>
        <a:lstStyle/>
        <a:p>
          <a:r>
            <a:rPr lang="it-IT" b="1" dirty="0"/>
            <a:t>-Corte Europea dei Diritti dell’Uomo (Strasburgo)</a:t>
          </a:r>
          <a:r>
            <a:rPr lang="it-IT" dirty="0"/>
            <a:t> (pronuncia sentenze vincolanti per gli Stati, in caso di violazione della Convenzione Europea dei Diritti dell’Uomo) </a:t>
          </a:r>
          <a:endParaRPr lang="en-US" dirty="0"/>
        </a:p>
      </dgm:t>
    </dgm:pt>
    <dgm:pt modelId="{89FBE22E-7960-4B7C-8D0C-15FF442496AF}" type="parTrans" cxnId="{E6A9C7BF-7B38-4F0A-9616-F427510ED740}">
      <dgm:prSet/>
      <dgm:spPr/>
      <dgm:t>
        <a:bodyPr/>
        <a:lstStyle/>
        <a:p>
          <a:endParaRPr lang="en-US"/>
        </a:p>
      </dgm:t>
    </dgm:pt>
    <dgm:pt modelId="{7F53F738-8C6B-44CB-A1D2-87BCB0F50026}" type="sibTrans" cxnId="{E6A9C7BF-7B38-4F0A-9616-F427510ED740}">
      <dgm:prSet/>
      <dgm:spPr/>
      <dgm:t>
        <a:bodyPr/>
        <a:lstStyle/>
        <a:p>
          <a:endParaRPr lang="en-US"/>
        </a:p>
      </dgm:t>
    </dgm:pt>
    <dgm:pt modelId="{F6200A50-D08E-4C3D-80E8-43A693EC8A7E}">
      <dgm:prSet custT="1"/>
      <dgm:spPr/>
      <dgm:t>
        <a:bodyPr/>
        <a:lstStyle/>
        <a:p>
          <a:r>
            <a:rPr lang="it-IT" sz="1800" b="0" dirty="0"/>
            <a:t>-</a:t>
          </a:r>
          <a:r>
            <a:rPr lang="it-IT" sz="2800" b="0" dirty="0"/>
            <a:t>Assemblea Parlamentare</a:t>
          </a:r>
          <a:r>
            <a:rPr lang="it-IT" sz="2400" dirty="0"/>
            <a:t>  (formata da delegazioni dei parlamenti nazionali, è l’organo politico che elabora nuovi trattati internazionali, con le sue «raccomandazioni» e «risoluzioni», sia pure non vincolanti, sollecita  gli  Stati al rispetto dei trattati, propone nuove iniziative) </a:t>
          </a:r>
          <a:endParaRPr lang="en-US" sz="2400" dirty="0"/>
        </a:p>
      </dgm:t>
    </dgm:pt>
    <dgm:pt modelId="{EA30BA1D-AA08-4463-BD18-693F7CB370A6}" type="parTrans" cxnId="{BD403DDA-4F02-4839-8B78-988F406FC39C}">
      <dgm:prSet/>
      <dgm:spPr/>
      <dgm:t>
        <a:bodyPr/>
        <a:lstStyle/>
        <a:p>
          <a:endParaRPr lang="en-US"/>
        </a:p>
      </dgm:t>
    </dgm:pt>
    <dgm:pt modelId="{7554C0B7-A88A-4DB0-B406-5DEDDC64ABF6}" type="sibTrans" cxnId="{BD403DDA-4F02-4839-8B78-988F406FC39C}">
      <dgm:prSet/>
      <dgm:spPr/>
      <dgm:t>
        <a:bodyPr/>
        <a:lstStyle/>
        <a:p>
          <a:endParaRPr lang="en-US"/>
        </a:p>
      </dgm:t>
    </dgm:pt>
    <dgm:pt modelId="{DDCBB731-489A-4146-9AA7-13602C261B7E}" type="pres">
      <dgm:prSet presAssocID="{D82E7176-9268-463B-8CF0-3AB0AA85DC3B}" presName="linear" presStyleCnt="0">
        <dgm:presLayoutVars>
          <dgm:animLvl val="lvl"/>
          <dgm:resizeHandles val="exact"/>
        </dgm:presLayoutVars>
      </dgm:prSet>
      <dgm:spPr/>
    </dgm:pt>
    <dgm:pt modelId="{4459F01B-97EF-4B70-91D0-88AA6A9F58D2}" type="pres">
      <dgm:prSet presAssocID="{D52929D1-A967-4101-8CD1-AD61EA5010B6}" presName="parentText" presStyleLbl="node1" presStyleIdx="0" presStyleCnt="2">
        <dgm:presLayoutVars>
          <dgm:chMax val="0"/>
          <dgm:bulletEnabled val="1"/>
        </dgm:presLayoutVars>
      </dgm:prSet>
      <dgm:spPr/>
    </dgm:pt>
    <dgm:pt modelId="{84ECDB13-A4FC-4801-89C9-57367AB832B8}" type="pres">
      <dgm:prSet presAssocID="{7F53F738-8C6B-44CB-A1D2-87BCB0F50026}" presName="spacer" presStyleCnt="0"/>
      <dgm:spPr/>
    </dgm:pt>
    <dgm:pt modelId="{64410EDB-4282-4D27-AD9A-85E2C0CC5758}" type="pres">
      <dgm:prSet presAssocID="{F6200A50-D08E-4C3D-80E8-43A693EC8A7E}" presName="parentText" presStyleLbl="node1" presStyleIdx="1" presStyleCnt="2">
        <dgm:presLayoutVars>
          <dgm:chMax val="0"/>
          <dgm:bulletEnabled val="1"/>
        </dgm:presLayoutVars>
      </dgm:prSet>
      <dgm:spPr/>
    </dgm:pt>
  </dgm:ptLst>
  <dgm:cxnLst>
    <dgm:cxn modelId="{82F28307-4DC9-4DAC-933A-3BB66455F546}" type="presOf" srcId="{D52929D1-A967-4101-8CD1-AD61EA5010B6}" destId="{4459F01B-97EF-4B70-91D0-88AA6A9F58D2}" srcOrd="0" destOrd="0" presId="urn:microsoft.com/office/officeart/2005/8/layout/vList2"/>
    <dgm:cxn modelId="{3CA09652-CD2C-484E-89EB-1BED415333FB}" type="presOf" srcId="{D82E7176-9268-463B-8CF0-3AB0AA85DC3B}" destId="{DDCBB731-489A-4146-9AA7-13602C261B7E}" srcOrd="0" destOrd="0" presId="urn:microsoft.com/office/officeart/2005/8/layout/vList2"/>
    <dgm:cxn modelId="{E6A9C7BF-7B38-4F0A-9616-F427510ED740}" srcId="{D82E7176-9268-463B-8CF0-3AB0AA85DC3B}" destId="{D52929D1-A967-4101-8CD1-AD61EA5010B6}" srcOrd="0" destOrd="0" parTransId="{89FBE22E-7960-4B7C-8D0C-15FF442496AF}" sibTransId="{7F53F738-8C6B-44CB-A1D2-87BCB0F50026}"/>
    <dgm:cxn modelId="{9F2224C8-190C-48DB-BC06-9234C8382622}" type="presOf" srcId="{F6200A50-D08E-4C3D-80E8-43A693EC8A7E}" destId="{64410EDB-4282-4D27-AD9A-85E2C0CC5758}" srcOrd="0" destOrd="0" presId="urn:microsoft.com/office/officeart/2005/8/layout/vList2"/>
    <dgm:cxn modelId="{BD403DDA-4F02-4839-8B78-988F406FC39C}" srcId="{D82E7176-9268-463B-8CF0-3AB0AA85DC3B}" destId="{F6200A50-D08E-4C3D-80E8-43A693EC8A7E}" srcOrd="1" destOrd="0" parTransId="{EA30BA1D-AA08-4463-BD18-693F7CB370A6}" sibTransId="{7554C0B7-A88A-4DB0-B406-5DEDDC64ABF6}"/>
    <dgm:cxn modelId="{878E5B93-F167-4E94-8D7F-8082B1B69CEA}" type="presParOf" srcId="{DDCBB731-489A-4146-9AA7-13602C261B7E}" destId="{4459F01B-97EF-4B70-91D0-88AA6A9F58D2}" srcOrd="0" destOrd="0" presId="urn:microsoft.com/office/officeart/2005/8/layout/vList2"/>
    <dgm:cxn modelId="{4B2CCCDA-3E64-4D65-8048-88EE6682E90F}" type="presParOf" srcId="{DDCBB731-489A-4146-9AA7-13602C261B7E}" destId="{84ECDB13-A4FC-4801-89C9-57367AB832B8}" srcOrd="1" destOrd="0" presId="urn:microsoft.com/office/officeart/2005/8/layout/vList2"/>
    <dgm:cxn modelId="{018C2FE5-719B-4E16-8120-5CDF810C0E13}" type="presParOf" srcId="{DDCBB731-489A-4146-9AA7-13602C261B7E}" destId="{64410EDB-4282-4D27-AD9A-85E2C0CC575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2E7176-9268-463B-8CF0-3AB0AA85DC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F64789-1D20-4187-883C-374E341F346F}">
      <dgm:prSet custT="1"/>
      <dgm:spPr/>
      <dgm:t>
        <a:bodyPr/>
        <a:lstStyle/>
        <a:p>
          <a:r>
            <a:rPr lang="it-IT" sz="3000" b="1" i="0" dirty="0"/>
            <a:t>§ 7.3.2 </a:t>
          </a:r>
          <a:r>
            <a:rPr lang="it-IT" sz="3200" b="1" i="0" dirty="0">
              <a:solidFill>
                <a:schemeClr val="bg1"/>
              </a:solidFill>
            </a:rPr>
            <a:t>«garantire che nessuno sia discriminato per non essere vaccinato, a causa di potenziali rischi per la salute o per non voler essere vaccinato»</a:t>
          </a:r>
          <a:endParaRPr lang="fr-FR" sz="3200" b="1" i="0" dirty="0">
            <a:solidFill>
              <a:schemeClr val="bg1"/>
            </a:solidFill>
          </a:endParaRPr>
        </a:p>
      </dgm:t>
    </dgm:pt>
    <dgm:pt modelId="{968013CA-1721-43C3-98DB-CA5AA89BFE8F}" type="parTrans" cxnId="{347EA976-BB15-473B-823D-8560955AE193}">
      <dgm:prSet/>
      <dgm:spPr/>
      <dgm:t>
        <a:bodyPr/>
        <a:lstStyle/>
        <a:p>
          <a:endParaRPr lang="it-IT"/>
        </a:p>
      </dgm:t>
    </dgm:pt>
    <dgm:pt modelId="{F09C6D65-751C-420C-A5E9-7DA21491C73D}" type="sibTrans" cxnId="{347EA976-BB15-473B-823D-8560955AE193}">
      <dgm:prSet/>
      <dgm:spPr/>
      <dgm:t>
        <a:bodyPr/>
        <a:lstStyle/>
        <a:p>
          <a:endParaRPr lang="it-IT"/>
        </a:p>
      </dgm:t>
    </dgm:pt>
    <dgm:pt modelId="{2B3F5837-5452-4554-84EE-7A311766FB8E}">
      <dgm:prSet custT="1"/>
      <dgm:spPr/>
      <dgm:t>
        <a:bodyPr/>
        <a:lstStyle/>
        <a:p>
          <a:r>
            <a:rPr lang="fr-FR" sz="2400" b="1" i="0" u="sng" dirty="0" err="1"/>
            <a:t>Vaccini</a:t>
          </a:r>
          <a:r>
            <a:rPr lang="fr-FR" sz="2400" b="1" i="0" u="sng" dirty="0"/>
            <a:t> </a:t>
          </a:r>
          <a:r>
            <a:rPr lang="fr-FR" sz="2400" b="1" i="0" u="sng" dirty="0" err="1"/>
            <a:t>contro</a:t>
          </a:r>
          <a:r>
            <a:rPr lang="fr-FR" sz="2400" b="1" i="0" u="sng" dirty="0"/>
            <a:t> il Covid-19: </a:t>
          </a:r>
          <a:r>
            <a:rPr lang="fr-FR" sz="2400" b="1" i="0" u="sng" dirty="0" err="1"/>
            <a:t>considerazioni</a:t>
          </a:r>
          <a:r>
            <a:rPr lang="fr-FR" sz="2400" b="1" i="0" u="sng" dirty="0"/>
            <a:t> </a:t>
          </a:r>
          <a:r>
            <a:rPr lang="fr-FR" sz="2400" b="1" i="0" u="sng" dirty="0" err="1"/>
            <a:t>etiche</a:t>
          </a:r>
          <a:r>
            <a:rPr lang="fr-FR" sz="2400" b="1" i="0" u="sng" dirty="0"/>
            <a:t>, </a:t>
          </a:r>
          <a:r>
            <a:rPr lang="fr-FR" sz="2400" b="1" i="0" u="sng" dirty="0" err="1"/>
            <a:t>giuridiche</a:t>
          </a:r>
          <a:r>
            <a:rPr lang="fr-FR" sz="2400" b="1" i="0" u="sng" dirty="0"/>
            <a:t> e </a:t>
          </a:r>
          <a:r>
            <a:rPr lang="fr-FR" sz="2400" b="1" i="0" u="sng" dirty="0" err="1"/>
            <a:t>pratiche</a:t>
          </a:r>
          <a:r>
            <a:rPr lang="fr-FR" sz="2400" b="1" i="0" u="sng" dirty="0"/>
            <a:t>.</a:t>
          </a:r>
        </a:p>
        <a:p>
          <a:r>
            <a:rPr lang="fr-FR" sz="3200" b="1" i="0" dirty="0"/>
            <a:t>La </a:t>
          </a:r>
          <a:r>
            <a:rPr lang="fr-FR" sz="3200" b="1" i="0" dirty="0" err="1"/>
            <a:t>vaccinazione</a:t>
          </a:r>
          <a:r>
            <a:rPr lang="fr-FR" sz="3200" b="1" i="0" dirty="0"/>
            <a:t> non è </a:t>
          </a:r>
          <a:r>
            <a:rPr lang="fr-FR" sz="3200" b="1" i="0" dirty="0" err="1"/>
            <a:t>obbligatoria</a:t>
          </a:r>
          <a:endParaRPr lang="fr-FR" sz="3200" b="1" i="0" dirty="0"/>
        </a:p>
      </dgm:t>
    </dgm:pt>
    <dgm:pt modelId="{1492F141-254C-46A2-A1EC-701DAD310A2E}" type="parTrans" cxnId="{E4B791F7-EE5C-4298-A646-C4AFC8FFE4B6}">
      <dgm:prSet/>
      <dgm:spPr/>
      <dgm:t>
        <a:bodyPr/>
        <a:lstStyle/>
        <a:p>
          <a:endParaRPr lang="it-IT"/>
        </a:p>
      </dgm:t>
    </dgm:pt>
    <dgm:pt modelId="{ED480E34-3FF9-44DF-9B7E-2A43196836F1}" type="sibTrans" cxnId="{E4B791F7-EE5C-4298-A646-C4AFC8FFE4B6}">
      <dgm:prSet/>
      <dgm:spPr/>
      <dgm:t>
        <a:bodyPr/>
        <a:lstStyle/>
        <a:p>
          <a:endParaRPr lang="it-IT"/>
        </a:p>
      </dgm:t>
    </dgm:pt>
    <dgm:pt modelId="{DDCBB731-489A-4146-9AA7-13602C261B7E}" type="pres">
      <dgm:prSet presAssocID="{D82E7176-9268-463B-8CF0-3AB0AA85DC3B}" presName="linear" presStyleCnt="0">
        <dgm:presLayoutVars>
          <dgm:animLvl val="lvl"/>
          <dgm:resizeHandles val="exact"/>
        </dgm:presLayoutVars>
      </dgm:prSet>
      <dgm:spPr/>
    </dgm:pt>
    <dgm:pt modelId="{AEB9355F-9C3C-4885-8A42-C98CA032BDA9}" type="pres">
      <dgm:prSet presAssocID="{2B3F5837-5452-4554-84EE-7A311766FB8E}" presName="parentText" presStyleLbl="node1" presStyleIdx="0" presStyleCnt="2">
        <dgm:presLayoutVars>
          <dgm:chMax val="0"/>
          <dgm:bulletEnabled val="1"/>
        </dgm:presLayoutVars>
      </dgm:prSet>
      <dgm:spPr/>
    </dgm:pt>
    <dgm:pt modelId="{5026B4FE-84C5-484B-A670-BD49138743EE}" type="pres">
      <dgm:prSet presAssocID="{ED480E34-3FF9-44DF-9B7E-2A43196836F1}" presName="spacer" presStyleCnt="0"/>
      <dgm:spPr/>
    </dgm:pt>
    <dgm:pt modelId="{48B04534-7652-4CF4-BCF5-239B0083B994}" type="pres">
      <dgm:prSet presAssocID="{4AF64789-1D20-4187-883C-374E341F346F}" presName="parentText" presStyleLbl="node1" presStyleIdx="1" presStyleCnt="2">
        <dgm:presLayoutVars>
          <dgm:chMax val="0"/>
          <dgm:bulletEnabled val="1"/>
        </dgm:presLayoutVars>
      </dgm:prSet>
      <dgm:spPr/>
    </dgm:pt>
  </dgm:ptLst>
  <dgm:cxnLst>
    <dgm:cxn modelId="{F406A534-881A-4D63-8B40-B330FA691A97}" type="presOf" srcId="{4AF64789-1D20-4187-883C-374E341F346F}" destId="{48B04534-7652-4CF4-BCF5-239B0083B994}" srcOrd="0" destOrd="0" presId="urn:microsoft.com/office/officeart/2005/8/layout/vList2"/>
    <dgm:cxn modelId="{11E2736E-0136-4CF9-A176-B1577BC32575}" type="presOf" srcId="{2B3F5837-5452-4554-84EE-7A311766FB8E}" destId="{AEB9355F-9C3C-4885-8A42-C98CA032BDA9}" srcOrd="0" destOrd="0" presId="urn:microsoft.com/office/officeart/2005/8/layout/vList2"/>
    <dgm:cxn modelId="{3CA09652-CD2C-484E-89EB-1BED415333FB}" type="presOf" srcId="{D82E7176-9268-463B-8CF0-3AB0AA85DC3B}" destId="{DDCBB731-489A-4146-9AA7-13602C261B7E}" srcOrd="0" destOrd="0" presId="urn:microsoft.com/office/officeart/2005/8/layout/vList2"/>
    <dgm:cxn modelId="{347EA976-BB15-473B-823D-8560955AE193}" srcId="{D82E7176-9268-463B-8CF0-3AB0AA85DC3B}" destId="{4AF64789-1D20-4187-883C-374E341F346F}" srcOrd="1" destOrd="0" parTransId="{968013CA-1721-43C3-98DB-CA5AA89BFE8F}" sibTransId="{F09C6D65-751C-420C-A5E9-7DA21491C73D}"/>
    <dgm:cxn modelId="{E4B791F7-EE5C-4298-A646-C4AFC8FFE4B6}" srcId="{D82E7176-9268-463B-8CF0-3AB0AA85DC3B}" destId="{2B3F5837-5452-4554-84EE-7A311766FB8E}" srcOrd="0" destOrd="0" parTransId="{1492F141-254C-46A2-A1EC-701DAD310A2E}" sibTransId="{ED480E34-3FF9-44DF-9B7E-2A43196836F1}"/>
    <dgm:cxn modelId="{0ADE1D3B-855F-4855-8301-E6163547F1BF}" type="presParOf" srcId="{DDCBB731-489A-4146-9AA7-13602C261B7E}" destId="{AEB9355F-9C3C-4885-8A42-C98CA032BDA9}" srcOrd="0" destOrd="0" presId="urn:microsoft.com/office/officeart/2005/8/layout/vList2"/>
    <dgm:cxn modelId="{FD751238-A5D9-4468-923E-02BEF685E28A}" type="presParOf" srcId="{DDCBB731-489A-4146-9AA7-13602C261B7E}" destId="{5026B4FE-84C5-484B-A670-BD49138743EE}" srcOrd="1" destOrd="0" presId="urn:microsoft.com/office/officeart/2005/8/layout/vList2"/>
    <dgm:cxn modelId="{EBD3A15C-1BB2-4D3E-817B-BFCB5932130B}" type="presParOf" srcId="{DDCBB731-489A-4146-9AA7-13602C261B7E}" destId="{48B04534-7652-4CF4-BCF5-239B0083B99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8EFBC-8074-4697-9B4C-09B5E32D0DD2}">
      <dsp:nvSpPr>
        <dsp:cNvPr id="0" name=""/>
        <dsp:cNvSpPr/>
      </dsp:nvSpPr>
      <dsp:spPr>
        <a:xfrm>
          <a:off x="0" y="598992"/>
          <a:ext cx="2425656" cy="145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Quando parliamo di Europa, quando diciamo </a:t>
          </a:r>
          <a:endParaRPr lang="en-US" sz="2100" kern="1200"/>
        </a:p>
      </dsp:txBody>
      <dsp:txXfrm>
        <a:off x="0" y="598992"/>
        <a:ext cx="2425656" cy="1455394"/>
      </dsp:txXfrm>
    </dsp:sp>
    <dsp:sp modelId="{981E9C3B-F45F-4C1B-AC40-68B7FA32B4B7}">
      <dsp:nvSpPr>
        <dsp:cNvPr id="0" name=""/>
        <dsp:cNvSpPr/>
      </dsp:nvSpPr>
      <dsp:spPr>
        <a:xfrm>
          <a:off x="2668222" y="598992"/>
          <a:ext cx="2425656" cy="145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i="1" kern="1200" dirty="0">
              <a:solidFill>
                <a:schemeClr val="bg1"/>
              </a:solidFill>
            </a:rPr>
            <a:t>&lt;&lt;ce lo chiede  l’Europa&gt;&gt;</a:t>
          </a:r>
          <a:endParaRPr lang="en-US" sz="3600" i="1" kern="1200" dirty="0">
            <a:solidFill>
              <a:schemeClr val="bg1"/>
            </a:solidFill>
          </a:endParaRPr>
        </a:p>
      </dsp:txBody>
      <dsp:txXfrm>
        <a:off x="2668222" y="598992"/>
        <a:ext cx="2425656" cy="1455394"/>
      </dsp:txXfrm>
    </dsp:sp>
    <dsp:sp modelId="{4A08F0A6-864D-46EF-8EEE-2CB22AC4ECF3}">
      <dsp:nvSpPr>
        <dsp:cNvPr id="0" name=""/>
        <dsp:cNvSpPr/>
      </dsp:nvSpPr>
      <dsp:spPr>
        <a:xfrm>
          <a:off x="5336445" y="598992"/>
          <a:ext cx="2425656" cy="145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Dobbiamo distinguere le due istituzioni  cui appartiene l’Italia:</a:t>
          </a:r>
          <a:endParaRPr lang="en-US" sz="2100" kern="1200" dirty="0"/>
        </a:p>
      </dsp:txBody>
      <dsp:txXfrm>
        <a:off x="5336445" y="598992"/>
        <a:ext cx="2425656" cy="1455394"/>
      </dsp:txXfrm>
    </dsp:sp>
    <dsp:sp modelId="{5D0B7F37-4A05-406E-9FFE-C7D9AF244EC3}">
      <dsp:nvSpPr>
        <dsp:cNvPr id="0" name=""/>
        <dsp:cNvSpPr/>
      </dsp:nvSpPr>
      <dsp:spPr>
        <a:xfrm>
          <a:off x="1334111" y="2296951"/>
          <a:ext cx="2425656" cy="145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Il Consiglio d’Europa (47 Stati, </a:t>
          </a:r>
        </a:p>
        <a:p>
          <a:pPr marL="0" lvl="0" indent="0" algn="ctr" defTabSz="933450">
            <a:lnSpc>
              <a:spcPct val="90000"/>
            </a:lnSpc>
            <a:spcBef>
              <a:spcPct val="0"/>
            </a:spcBef>
            <a:spcAft>
              <a:spcPct val="35000"/>
            </a:spcAft>
            <a:buNone/>
          </a:pPr>
          <a:r>
            <a:rPr lang="it-IT" sz="2100" kern="1200" dirty="0"/>
            <a:t>dal Portogallo alla Russia, alla Turchia)</a:t>
          </a:r>
          <a:endParaRPr lang="en-US" sz="2100" kern="1200" dirty="0"/>
        </a:p>
      </dsp:txBody>
      <dsp:txXfrm>
        <a:off x="1334111" y="2296951"/>
        <a:ext cx="2425656" cy="1455394"/>
      </dsp:txXfrm>
    </dsp:sp>
    <dsp:sp modelId="{46253C72-B39B-49B9-85A6-B69D8C6F390D}">
      <dsp:nvSpPr>
        <dsp:cNvPr id="0" name=""/>
        <dsp:cNvSpPr/>
      </dsp:nvSpPr>
      <dsp:spPr>
        <a:xfrm>
          <a:off x="4002333" y="2296951"/>
          <a:ext cx="2425656" cy="1455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L’Unione Europea (27 Stati,</a:t>
          </a:r>
        </a:p>
        <a:p>
          <a:pPr marL="0" lvl="0" indent="0" algn="ctr" defTabSz="933450">
            <a:lnSpc>
              <a:spcPct val="90000"/>
            </a:lnSpc>
            <a:spcBef>
              <a:spcPct val="0"/>
            </a:spcBef>
            <a:spcAft>
              <a:spcPct val="35000"/>
            </a:spcAft>
            <a:buNone/>
          </a:pPr>
          <a:r>
            <a:rPr lang="it-IT" sz="2100" kern="1200" dirty="0"/>
            <a:t> dal Portogallo all’Ungheria)</a:t>
          </a:r>
          <a:endParaRPr lang="en-US" sz="2100" kern="1200" dirty="0"/>
        </a:p>
      </dsp:txBody>
      <dsp:txXfrm>
        <a:off x="4002333" y="2296951"/>
        <a:ext cx="2425656" cy="14553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9355F-9C3C-4885-8A42-C98CA032BDA9}">
      <dsp:nvSpPr>
        <dsp:cNvPr id="0" name=""/>
        <dsp:cNvSpPr/>
      </dsp:nvSpPr>
      <dsp:spPr>
        <a:xfrm>
          <a:off x="0" y="953"/>
          <a:ext cx="7762102" cy="23675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b="1" i="0" kern="1200" dirty="0"/>
            <a:t>§ 4.« </a:t>
          </a:r>
          <a:r>
            <a:rPr lang="it-IT" sz="3200" b="1" i="0" kern="1200" dirty="0"/>
            <a:t>Se i covid pass vengono utilizzati per </a:t>
          </a:r>
          <a:r>
            <a:rPr lang="it-IT" sz="2800" b="1" i="0" kern="1200" dirty="0"/>
            <a:t>giustificare l'applicazione di un trattamento preferenziale, possono avere un impatto sui diritti e sulle libertà garantite»</a:t>
          </a:r>
          <a:endParaRPr lang="fr-FR" sz="2800" b="1" i="0" kern="1200" dirty="0"/>
        </a:p>
        <a:p>
          <a:pPr marL="0" lvl="0" indent="0" algn="l" defTabSz="1422400">
            <a:lnSpc>
              <a:spcPct val="90000"/>
            </a:lnSpc>
            <a:spcBef>
              <a:spcPct val="0"/>
            </a:spcBef>
            <a:spcAft>
              <a:spcPct val="35000"/>
            </a:spcAft>
            <a:buNone/>
          </a:pPr>
          <a:endParaRPr lang="fr-FR" sz="3200" b="1" i="0" kern="1200" dirty="0"/>
        </a:p>
      </dsp:txBody>
      <dsp:txXfrm>
        <a:off x="115572" y="116525"/>
        <a:ext cx="7530958" cy="2136369"/>
      </dsp:txXfrm>
    </dsp:sp>
    <dsp:sp modelId="{48B04534-7652-4CF4-BCF5-239B0083B994}">
      <dsp:nvSpPr>
        <dsp:cNvPr id="0" name=""/>
        <dsp:cNvSpPr/>
      </dsp:nvSpPr>
      <dsp:spPr>
        <a:xfrm>
          <a:off x="0" y="2380813"/>
          <a:ext cx="7762102" cy="23675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it-IT" sz="3000" b="1" i="0" kern="1200" dirty="0"/>
            <a:t>§ 4. «Tale trattamento privilegiato può costituire una discriminazione illegittima ai sensi dell'articolo 14 della Convenzione se è privo di giustificazione oggettiva e ragionevole».</a:t>
          </a:r>
          <a:endParaRPr lang="fr-FR" sz="3200" b="1" i="0" kern="1200" dirty="0">
            <a:solidFill>
              <a:schemeClr val="bg1"/>
            </a:solidFill>
          </a:endParaRPr>
        </a:p>
      </dsp:txBody>
      <dsp:txXfrm>
        <a:off x="115572" y="2496385"/>
        <a:ext cx="7530958" cy="21363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9355F-9C3C-4885-8A42-C98CA032BDA9}">
      <dsp:nvSpPr>
        <dsp:cNvPr id="0" name=""/>
        <dsp:cNvSpPr/>
      </dsp:nvSpPr>
      <dsp:spPr>
        <a:xfrm>
          <a:off x="0" y="1939"/>
          <a:ext cx="7762102" cy="23671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b="1" i="0" u="sng" kern="1200" dirty="0"/>
            <a:t>Pass o certificati covid: tutela dei diritti fondamentali e implicazioni legali,</a:t>
          </a:r>
        </a:p>
        <a:p>
          <a:pPr marL="0" lvl="0" indent="0" algn="l" defTabSz="800100">
            <a:lnSpc>
              <a:spcPct val="90000"/>
            </a:lnSpc>
            <a:spcBef>
              <a:spcPct val="0"/>
            </a:spcBef>
            <a:spcAft>
              <a:spcPct val="35000"/>
            </a:spcAft>
            <a:buNone/>
          </a:pPr>
          <a:r>
            <a:rPr lang="fr-FR" sz="2400" b="1" i="0" kern="1200" dirty="0" err="1"/>
            <a:t>Dopo</a:t>
          </a:r>
          <a:r>
            <a:rPr lang="fr-FR" sz="2400" b="1" i="0" kern="1200" dirty="0"/>
            <a:t> </a:t>
          </a:r>
          <a:r>
            <a:rPr lang="fr-FR" sz="2400" b="1" i="0" kern="1200" dirty="0" err="1"/>
            <a:t>aver</a:t>
          </a:r>
          <a:r>
            <a:rPr lang="fr-FR" sz="2400" b="1" i="0" kern="1200" dirty="0"/>
            <a:t> </a:t>
          </a:r>
          <a:r>
            <a:rPr lang="fr-FR" sz="2400" b="1" i="0" kern="1200" dirty="0" err="1"/>
            <a:t>ribadito</a:t>
          </a:r>
          <a:r>
            <a:rPr lang="fr-FR" sz="2400" b="1" i="0" kern="1200" dirty="0"/>
            <a:t> </a:t>
          </a:r>
          <a:r>
            <a:rPr lang="fr-FR" sz="2400" b="1" i="0" kern="1200" dirty="0" err="1"/>
            <a:t>che</a:t>
          </a:r>
          <a:r>
            <a:rPr lang="fr-FR" sz="2400" b="1" i="0" kern="1200" dirty="0"/>
            <a:t> la </a:t>
          </a:r>
          <a:r>
            <a:rPr lang="fr-FR" sz="2400" b="1" i="0" kern="1200" dirty="0" err="1"/>
            <a:t>vaccinazione</a:t>
          </a:r>
          <a:r>
            <a:rPr lang="fr-FR" sz="2400" b="1" i="0" kern="1200" dirty="0"/>
            <a:t> non è </a:t>
          </a:r>
          <a:r>
            <a:rPr lang="fr-FR" sz="2400" b="1" i="0" kern="1200" dirty="0" err="1"/>
            <a:t>obbligatoria</a:t>
          </a:r>
          <a:r>
            <a:rPr lang="fr-FR" sz="2400" b="1" i="0" kern="1200" dirty="0"/>
            <a:t> , § 10 « </a:t>
          </a:r>
          <a:r>
            <a:rPr lang="it-IT" sz="2400" b="1" i="0" kern="1200" dirty="0"/>
            <a:t>Qualsiasi indebita pressione indiretta sulle persone che non possono o non vogliono essere vaccinate può essere mitigata se i pass Covid sono disponibili per motivi diversi dalla vaccinazione»</a:t>
          </a:r>
          <a:r>
            <a:rPr lang="it-IT" sz="3200" b="1" i="0" kern="1200" dirty="0"/>
            <a:t>.</a:t>
          </a:r>
          <a:endParaRPr lang="fr-FR" sz="3200" b="1" i="0" kern="1200" dirty="0"/>
        </a:p>
      </dsp:txBody>
      <dsp:txXfrm>
        <a:off x="115556" y="117495"/>
        <a:ext cx="7530990" cy="2136055"/>
      </dsp:txXfrm>
    </dsp:sp>
    <dsp:sp modelId="{48B04534-7652-4CF4-BCF5-239B0083B994}">
      <dsp:nvSpPr>
        <dsp:cNvPr id="0" name=""/>
        <dsp:cNvSpPr/>
      </dsp:nvSpPr>
      <dsp:spPr>
        <a:xfrm>
          <a:off x="0" y="2380174"/>
          <a:ext cx="7762102" cy="23671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it-IT" sz="3000" b="1" i="0" kern="1200" dirty="0"/>
            <a:t>Se il Covid pass giustifica un trattamento privilegiato, § 4. «Tale trattamento privilegiato può costituire una discriminazione illegittima ai sensi dell'articolo 14 della Convenzione se è privo di giustificazione oggettiva e ragionevole».</a:t>
          </a:r>
          <a:endParaRPr lang="fr-FR" sz="3200" b="1" i="0" kern="1200" dirty="0">
            <a:solidFill>
              <a:schemeClr val="bg1"/>
            </a:solidFill>
          </a:endParaRPr>
        </a:p>
      </dsp:txBody>
      <dsp:txXfrm>
        <a:off x="115556" y="2495730"/>
        <a:ext cx="7530990" cy="21360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1E793-E6AA-4D89-8824-74733C04F118}">
      <dsp:nvSpPr>
        <dsp:cNvPr id="0" name=""/>
        <dsp:cNvSpPr/>
      </dsp:nvSpPr>
      <dsp:spPr>
        <a:xfrm>
          <a:off x="947" y="1067068"/>
          <a:ext cx="3695336" cy="22172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t>GIUDICE UNICO</a:t>
          </a:r>
        </a:p>
        <a:p>
          <a:pPr marL="0" lvl="0" indent="0" algn="ctr" defTabSz="1022350">
            <a:lnSpc>
              <a:spcPct val="90000"/>
            </a:lnSpc>
            <a:spcBef>
              <a:spcPct val="0"/>
            </a:spcBef>
            <a:spcAft>
              <a:spcPct val="35000"/>
            </a:spcAft>
            <a:buNone/>
          </a:pPr>
          <a:r>
            <a:rPr lang="it-IT" sz="2300" kern="1200" dirty="0"/>
            <a:t>Decisione irricevibilità </a:t>
          </a:r>
          <a:endParaRPr lang="en-US" sz="2300" kern="1200" dirty="0"/>
        </a:p>
      </dsp:txBody>
      <dsp:txXfrm>
        <a:off x="947" y="1067068"/>
        <a:ext cx="3695336" cy="2217201"/>
      </dsp:txXfrm>
    </dsp:sp>
    <dsp:sp modelId="{901E3468-12D7-483B-8CA1-02097FCD8E20}">
      <dsp:nvSpPr>
        <dsp:cNvPr id="0" name=""/>
        <dsp:cNvSpPr/>
      </dsp:nvSpPr>
      <dsp:spPr>
        <a:xfrm>
          <a:off x="4065817" y="1067068"/>
          <a:ext cx="3695336" cy="2217201"/>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t>COMITATO DI TRE GIUDICI</a:t>
          </a:r>
        </a:p>
        <a:p>
          <a:pPr marL="0" lvl="0" indent="0" algn="ctr" defTabSz="1022350">
            <a:lnSpc>
              <a:spcPct val="90000"/>
            </a:lnSpc>
            <a:spcBef>
              <a:spcPct val="0"/>
            </a:spcBef>
            <a:spcAft>
              <a:spcPct val="35000"/>
            </a:spcAft>
            <a:buNone/>
          </a:pPr>
          <a:r>
            <a:rPr lang="it-IT" sz="2300" kern="1200" dirty="0"/>
            <a:t>Decisione</a:t>
          </a:r>
        </a:p>
        <a:p>
          <a:pPr marL="0" lvl="0" indent="0" algn="ctr" defTabSz="1022350">
            <a:lnSpc>
              <a:spcPct val="90000"/>
            </a:lnSpc>
            <a:spcBef>
              <a:spcPct val="0"/>
            </a:spcBef>
            <a:spcAft>
              <a:spcPct val="35000"/>
            </a:spcAft>
            <a:buNone/>
          </a:pPr>
          <a:r>
            <a:rPr lang="it-IT" sz="2300" kern="1200" dirty="0"/>
            <a:t> irricevibilità</a:t>
          </a:r>
        </a:p>
        <a:p>
          <a:pPr marL="0" lvl="0" indent="0" algn="ctr" defTabSz="1022350">
            <a:lnSpc>
              <a:spcPct val="90000"/>
            </a:lnSpc>
            <a:spcBef>
              <a:spcPct val="0"/>
            </a:spcBef>
            <a:spcAft>
              <a:spcPct val="35000"/>
            </a:spcAft>
            <a:buNone/>
          </a:pPr>
          <a:r>
            <a:rPr lang="it-IT" sz="2300" kern="1200" dirty="0"/>
            <a:t>o accoglimento per giurisprudenza consolidata </a:t>
          </a:r>
          <a:endParaRPr lang="en-US" sz="2300" kern="1200" dirty="0"/>
        </a:p>
      </dsp:txBody>
      <dsp:txXfrm>
        <a:off x="4065817" y="1067068"/>
        <a:ext cx="3695336" cy="22172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1F3D8-3262-406F-8647-0B5DC0D9961A}">
      <dsp:nvSpPr>
        <dsp:cNvPr id="0" name=""/>
        <dsp:cNvSpPr/>
      </dsp:nvSpPr>
      <dsp:spPr>
        <a:xfrm>
          <a:off x="0" y="280269"/>
          <a:ext cx="7762101" cy="37907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it-IT" sz="3600" kern="1200">
              <a:latin typeface="Times New Roman" panose="02020603050405020304" pitchFamily="18" charset="0"/>
              <a:cs typeface="Times New Roman" panose="02020603050405020304" pitchFamily="18" charset="0"/>
            </a:rPr>
            <a:t>CAMERA DI SETTE GIUDICI</a:t>
          </a:r>
        </a:p>
        <a:p>
          <a:pPr marL="0" lvl="0" indent="0" algn="l" defTabSz="1600200">
            <a:lnSpc>
              <a:spcPct val="90000"/>
            </a:lnSpc>
            <a:spcBef>
              <a:spcPct val="0"/>
            </a:spcBef>
            <a:spcAft>
              <a:spcPct val="35000"/>
            </a:spcAft>
            <a:buNone/>
          </a:pPr>
          <a:r>
            <a:rPr lang="en-US" sz="3600" kern="1200">
              <a:latin typeface="Times New Roman" panose="02020603050405020304" pitchFamily="18" charset="0"/>
              <a:cs typeface="Times New Roman" panose="02020603050405020304" pitchFamily="18" charset="0"/>
            </a:rPr>
            <a:t>a)Provvedimenti d’urgenza (cautelari)</a:t>
          </a:r>
        </a:p>
        <a:p>
          <a:pPr marL="0" lvl="0" indent="0" algn="l" defTabSz="1600200">
            <a:lnSpc>
              <a:spcPct val="90000"/>
            </a:lnSpc>
            <a:spcBef>
              <a:spcPct val="0"/>
            </a:spcBef>
            <a:spcAft>
              <a:spcPct val="35000"/>
            </a:spcAft>
            <a:buNone/>
          </a:pPr>
          <a:r>
            <a:rPr lang="en-US" sz="3600" kern="1200">
              <a:latin typeface="Times New Roman" panose="02020603050405020304" pitchFamily="18" charset="0"/>
              <a:cs typeface="Times New Roman" panose="02020603050405020304" pitchFamily="18" charset="0"/>
            </a:rPr>
            <a:t>art. 39 Regolamento di Procedura</a:t>
          </a:r>
        </a:p>
        <a:p>
          <a:pPr marL="0" lvl="0" indent="0" algn="l" defTabSz="1600200">
            <a:lnSpc>
              <a:spcPct val="90000"/>
            </a:lnSpc>
            <a:spcBef>
              <a:spcPct val="0"/>
            </a:spcBef>
            <a:spcAft>
              <a:spcPct val="35000"/>
            </a:spcAft>
            <a:buNone/>
          </a:pPr>
          <a:r>
            <a:rPr lang="it-IT" sz="3600" kern="1200">
              <a:latin typeface="Times New Roman" panose="02020603050405020304" pitchFamily="18" charset="0"/>
              <a:cs typeface="Times New Roman" panose="02020603050405020304" pitchFamily="18" charset="0"/>
            </a:rPr>
            <a:t>b)Decisione irricevibilità</a:t>
          </a:r>
        </a:p>
        <a:p>
          <a:pPr marL="0" lvl="0" indent="0" algn="l" defTabSz="1600200">
            <a:lnSpc>
              <a:spcPct val="90000"/>
            </a:lnSpc>
            <a:spcBef>
              <a:spcPct val="0"/>
            </a:spcBef>
            <a:spcAft>
              <a:spcPct val="35000"/>
            </a:spcAft>
            <a:buNone/>
          </a:pPr>
          <a:r>
            <a:rPr lang="it-IT" sz="3600" kern="1200">
              <a:latin typeface="Times New Roman" panose="02020603050405020304" pitchFamily="18" charset="0"/>
              <a:cs typeface="Times New Roman" panose="02020603050405020304" pitchFamily="18" charset="0"/>
            </a:rPr>
            <a:t>d)Sentenza di merito</a:t>
          </a:r>
          <a:endParaRPr lang="en-US" sz="3600" kern="1200">
            <a:latin typeface="Times New Roman" panose="02020603050405020304" pitchFamily="18" charset="0"/>
            <a:cs typeface="Times New Roman" panose="02020603050405020304" pitchFamily="18" charset="0"/>
          </a:endParaRPr>
        </a:p>
      </dsp:txBody>
      <dsp:txXfrm>
        <a:off x="185052" y="465321"/>
        <a:ext cx="7391997" cy="34206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366CF-1E44-41EA-8C15-40A7D64A1BA2}">
      <dsp:nvSpPr>
        <dsp:cNvPr id="0" name=""/>
        <dsp:cNvSpPr/>
      </dsp:nvSpPr>
      <dsp:spPr>
        <a:xfrm>
          <a:off x="257726" y="1674"/>
          <a:ext cx="7246648" cy="434798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it-IT" sz="6300" kern="1200"/>
            <a:t>GRANDE CAMERA DI DICIASSETTE GIUDICI</a:t>
          </a:r>
        </a:p>
        <a:p>
          <a:pPr marL="0" lvl="0" indent="0" algn="ctr" defTabSz="2800350">
            <a:lnSpc>
              <a:spcPct val="90000"/>
            </a:lnSpc>
            <a:spcBef>
              <a:spcPct val="0"/>
            </a:spcBef>
            <a:spcAft>
              <a:spcPct val="35000"/>
            </a:spcAft>
            <a:buNone/>
          </a:pPr>
          <a:r>
            <a:rPr lang="it-IT" sz="6300" kern="1200"/>
            <a:t>Sentenza di merito</a:t>
          </a:r>
          <a:endParaRPr lang="en-US" sz="6300" kern="1200"/>
        </a:p>
      </dsp:txBody>
      <dsp:txXfrm>
        <a:off x="257726" y="1674"/>
        <a:ext cx="7246648" cy="43479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9C4A8-9932-4974-8AB6-791FC8EFEC8D}">
      <dsp:nvSpPr>
        <dsp:cNvPr id="0" name=""/>
        <dsp:cNvSpPr/>
      </dsp:nvSpPr>
      <dsp:spPr>
        <a:xfrm>
          <a:off x="0" y="0"/>
          <a:ext cx="2301907" cy="47662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COMITATO DI TRE GIUDICI</a:t>
          </a:r>
        </a:p>
        <a:p>
          <a:pPr marL="0" lvl="0" indent="0" algn="ctr" defTabSz="1066800">
            <a:lnSpc>
              <a:spcPct val="90000"/>
            </a:lnSpc>
            <a:spcBef>
              <a:spcPct val="0"/>
            </a:spcBef>
            <a:spcAft>
              <a:spcPct val="35000"/>
            </a:spcAft>
            <a:buNone/>
          </a:pPr>
          <a:r>
            <a:rPr lang="it-IT" sz="2400" kern="1200" dirty="0"/>
            <a:t>Decisione</a:t>
          </a:r>
        </a:p>
        <a:p>
          <a:pPr marL="0" lvl="0" indent="0" algn="ctr" defTabSz="1066800">
            <a:lnSpc>
              <a:spcPct val="90000"/>
            </a:lnSpc>
            <a:spcBef>
              <a:spcPct val="0"/>
            </a:spcBef>
            <a:spcAft>
              <a:spcPct val="35000"/>
            </a:spcAft>
            <a:buNone/>
          </a:pPr>
          <a:r>
            <a:rPr lang="it-IT" sz="2400" kern="1200" dirty="0"/>
            <a:t> irricevibilità</a:t>
          </a:r>
        </a:p>
        <a:p>
          <a:pPr marL="0" lvl="0" indent="0" algn="ctr" defTabSz="1066800">
            <a:lnSpc>
              <a:spcPct val="90000"/>
            </a:lnSpc>
            <a:spcBef>
              <a:spcPct val="0"/>
            </a:spcBef>
            <a:spcAft>
              <a:spcPct val="35000"/>
            </a:spcAft>
            <a:buNone/>
          </a:pPr>
          <a:r>
            <a:rPr lang="en-US" sz="2400" kern="1200" dirty="0"/>
            <a:t>03 </a:t>
          </a:r>
          <a:r>
            <a:rPr lang="en-US" sz="2400" kern="1200" dirty="0" err="1"/>
            <a:t>dicembre</a:t>
          </a:r>
          <a:r>
            <a:rPr lang="en-US" sz="2400" kern="1200" dirty="0"/>
            <a:t> 2020 </a:t>
          </a:r>
          <a:r>
            <a:rPr lang="en-US" sz="2400" kern="1200" dirty="0" err="1"/>
            <a:t>sul</a:t>
          </a:r>
          <a:r>
            <a:rPr lang="en-US" sz="2400" kern="1200" dirty="0"/>
            <a:t> </a:t>
          </a:r>
          <a:r>
            <a:rPr lang="en-US" sz="2400" kern="1200" dirty="0" err="1"/>
            <a:t>ricorso</a:t>
          </a:r>
          <a:r>
            <a:rPr lang="en-US" sz="2400" kern="1200" dirty="0"/>
            <a:t> n. 18108/20 </a:t>
          </a:r>
        </a:p>
        <a:p>
          <a:pPr marL="0" lvl="0" indent="0" algn="ctr" defTabSz="1066800">
            <a:lnSpc>
              <a:spcPct val="90000"/>
            </a:lnSpc>
            <a:spcBef>
              <a:spcPct val="0"/>
            </a:spcBef>
            <a:spcAft>
              <a:spcPct val="35000"/>
            </a:spcAft>
            <a:buNone/>
          </a:pPr>
          <a:r>
            <a:rPr lang="en-US" sz="2400" kern="1200" dirty="0"/>
            <a:t>Le Mailloux </a:t>
          </a:r>
          <a:r>
            <a:rPr lang="en-US" sz="2400" kern="1200" dirty="0" err="1"/>
            <a:t>contro</a:t>
          </a:r>
          <a:r>
            <a:rPr lang="en-US" sz="2400" kern="1200" dirty="0"/>
            <a:t> Francia</a:t>
          </a:r>
        </a:p>
        <a:p>
          <a:pPr marL="0" lvl="0" indent="0" algn="ctr" defTabSz="1066800">
            <a:lnSpc>
              <a:spcPct val="90000"/>
            </a:lnSpc>
            <a:spcBef>
              <a:spcPct val="0"/>
            </a:spcBef>
            <a:spcAft>
              <a:spcPct val="35000"/>
            </a:spcAft>
            <a:buNone/>
          </a:pPr>
          <a:r>
            <a:rPr lang="en-US" sz="2400" kern="1200" dirty="0"/>
            <a:t>(</a:t>
          </a:r>
          <a:r>
            <a:rPr lang="en-US" sz="2400" kern="1200" dirty="0" err="1"/>
            <a:t>pagine</a:t>
          </a:r>
          <a:r>
            <a:rPr lang="en-US" sz="2400" kern="1200" dirty="0"/>
            <a:t> 4)</a:t>
          </a:r>
        </a:p>
      </dsp:txBody>
      <dsp:txXfrm>
        <a:off x="0" y="0"/>
        <a:ext cx="2301907" cy="4766209"/>
      </dsp:txXfrm>
    </dsp:sp>
    <dsp:sp modelId="{1B776E2E-ABBD-4A4A-A928-D3F571ADAF19}">
      <dsp:nvSpPr>
        <dsp:cNvPr id="0" name=""/>
        <dsp:cNvSpPr/>
      </dsp:nvSpPr>
      <dsp:spPr>
        <a:xfrm>
          <a:off x="2488659" y="0"/>
          <a:ext cx="3529438" cy="382548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§.9. «La Corte ribadisce che, sebbene il diritto alla salute non sia in quanto tale uno dei diritti garantiti dalla Convenzione, gli Stati hanno l'obbligo positivo di adottare le misure necessarie per proteggere la vita delle persone soggette alla loro giurisdizione e per proteggere la loro salute fisica, integrità, anche nel campo della sanità pubblica (Lopes de Sousa Fernandes c. Portogallo [GC], n. 56080/13, § 165, 19 dicembre 2017, </a:t>
          </a:r>
          <a:r>
            <a:rPr lang="it-IT" sz="1800" kern="1200" dirty="0" err="1"/>
            <a:t>Vasileva</a:t>
          </a:r>
          <a:r>
            <a:rPr lang="it-IT" sz="1800" kern="1200" dirty="0"/>
            <a:t> c. Bulgaria, n. 23796/10, §§ 63-69, marzo 17, 2016).»</a:t>
          </a:r>
          <a:endParaRPr lang="en-US" sz="1800" kern="1200" dirty="0"/>
        </a:p>
      </dsp:txBody>
      <dsp:txXfrm>
        <a:off x="2488659" y="0"/>
        <a:ext cx="3529438" cy="3825482"/>
      </dsp:txXfrm>
    </dsp:sp>
    <dsp:sp modelId="{1DBBCDF9-990F-433F-B43D-42AD2D41688C}">
      <dsp:nvSpPr>
        <dsp:cNvPr id="0" name=""/>
        <dsp:cNvSpPr/>
      </dsp:nvSpPr>
      <dsp:spPr>
        <a:xfrm>
          <a:off x="6206034" y="878016"/>
          <a:ext cx="1857081" cy="309850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§.13 «…la Corte ritiene che il sig. Le Mailloux, il cui ricorso deve ritenersi avente l'unico scopo di contestare in via generale i testi e le misure adottate in Francia per combattere la pandemia, non fa valere alcuna circostanza atta a conferirgli la qualità di potenziale vittima».</a:t>
          </a:r>
        </a:p>
      </dsp:txBody>
      <dsp:txXfrm>
        <a:off x="6206034" y="878016"/>
        <a:ext cx="1857081" cy="30985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9C4A8-9932-4974-8AB6-791FC8EFEC8D}">
      <dsp:nvSpPr>
        <dsp:cNvPr id="0" name=""/>
        <dsp:cNvSpPr/>
      </dsp:nvSpPr>
      <dsp:spPr>
        <a:xfrm>
          <a:off x="0" y="0"/>
          <a:ext cx="2299466" cy="48545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Times New Roman" panose="02020603050405020304" pitchFamily="18" charset="0"/>
              <a:cs typeface="Times New Roman" panose="02020603050405020304" pitchFamily="18" charset="0"/>
            </a:rPr>
            <a:t>CAMERA DI SETTE GIUDICI</a:t>
          </a:r>
        </a:p>
        <a:p>
          <a:pPr marL="0" lvl="0" indent="0" algn="ctr" defTabSz="1066800">
            <a:lnSpc>
              <a:spcPct val="90000"/>
            </a:lnSpc>
            <a:spcBef>
              <a:spcPct val="0"/>
            </a:spcBef>
            <a:spcAft>
              <a:spcPct val="35000"/>
            </a:spcAft>
            <a:buNone/>
          </a:pPr>
          <a:r>
            <a:rPr lang="it-IT" sz="2400" kern="1200" dirty="0">
              <a:latin typeface="Times New Roman" panose="02020603050405020304" pitchFamily="18" charset="0"/>
              <a:cs typeface="Times New Roman" panose="02020603050405020304" pitchFamily="18" charset="0"/>
            </a:rPr>
            <a:t>Decisione</a:t>
          </a:r>
        </a:p>
        <a:p>
          <a:pPr marL="0" lvl="0" indent="0" algn="ctr" defTabSz="1066800">
            <a:lnSpc>
              <a:spcPct val="90000"/>
            </a:lnSpc>
            <a:spcBef>
              <a:spcPct val="0"/>
            </a:spcBef>
            <a:spcAft>
              <a:spcPct val="35000"/>
            </a:spcAft>
            <a:buNone/>
          </a:pPr>
          <a:r>
            <a:rPr lang="it-IT" sz="2400" kern="1200" dirty="0">
              <a:latin typeface="Times New Roman" panose="02020603050405020304" pitchFamily="18" charset="0"/>
              <a:cs typeface="Times New Roman" panose="02020603050405020304" pitchFamily="18" charset="0"/>
            </a:rPr>
            <a:t> irricevibilità</a:t>
          </a: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20 </a:t>
          </a:r>
          <a:r>
            <a:rPr lang="en-US" sz="2400" kern="1200" dirty="0" err="1">
              <a:latin typeface="Times New Roman" panose="02020603050405020304" pitchFamily="18" charset="0"/>
              <a:cs typeface="Times New Roman" panose="02020603050405020304" pitchFamily="18" charset="0"/>
            </a:rPr>
            <a:t>maggio</a:t>
          </a:r>
          <a:r>
            <a:rPr lang="en-US" sz="2400" kern="1200" dirty="0">
              <a:latin typeface="Times New Roman" panose="02020603050405020304" pitchFamily="18" charset="0"/>
              <a:cs typeface="Times New Roman" panose="02020603050405020304" pitchFamily="18" charset="0"/>
            </a:rPr>
            <a:t> 2021 </a:t>
          </a:r>
          <a:r>
            <a:rPr lang="en-US" sz="2400" kern="1200" dirty="0" err="1">
              <a:latin typeface="Times New Roman" panose="02020603050405020304" pitchFamily="18" charset="0"/>
              <a:cs typeface="Times New Roman" panose="02020603050405020304" pitchFamily="18" charset="0"/>
            </a:rPr>
            <a:t>sul</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ricorso</a:t>
          </a:r>
          <a:r>
            <a:rPr lang="en-US" sz="2400" kern="1200" dirty="0">
              <a:latin typeface="Times New Roman" panose="02020603050405020304" pitchFamily="18" charset="0"/>
              <a:cs typeface="Times New Roman" panose="02020603050405020304" pitchFamily="18" charset="0"/>
            </a:rPr>
            <a:t> n. </a:t>
          </a:r>
          <a:r>
            <a:rPr lang="fr-FR" sz="2400" kern="1200" dirty="0">
              <a:latin typeface="Times New Roman" panose="02020603050405020304" pitchFamily="18" charset="0"/>
              <a:cs typeface="Times New Roman" panose="02020603050405020304" pitchFamily="18" charset="0"/>
            </a:rPr>
            <a:t>49933/20</a:t>
          </a:r>
          <a:r>
            <a:rPr lang="en-US" sz="2400" kern="1200" dirty="0">
              <a:latin typeface="Times New Roman" panose="02020603050405020304" pitchFamily="18" charset="0"/>
              <a:cs typeface="Times New Roman" panose="02020603050405020304" pitchFamily="18" charset="0"/>
            </a:rPr>
            <a:t> </a:t>
          </a:r>
        </a:p>
        <a:p>
          <a:pPr marL="0" lvl="0" indent="0" algn="ctr" defTabSz="1066800">
            <a:lnSpc>
              <a:spcPct val="90000"/>
            </a:lnSpc>
            <a:spcBef>
              <a:spcPct val="0"/>
            </a:spcBef>
            <a:spcAft>
              <a:spcPct val="35000"/>
            </a:spcAft>
            <a:buNone/>
          </a:pPr>
          <a:r>
            <a:rPr lang="fr-FR" sz="2400" kern="1200" dirty="0">
              <a:latin typeface="Times New Roman" panose="02020603050405020304" pitchFamily="18" charset="0"/>
              <a:cs typeface="Times New Roman" panose="02020603050405020304" pitchFamily="18" charset="0"/>
            </a:rPr>
            <a:t>TERHEŞ</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contro</a:t>
          </a:r>
          <a:r>
            <a:rPr lang="en-US" sz="2400" kern="1200" dirty="0">
              <a:latin typeface="Times New Roman" panose="02020603050405020304" pitchFamily="18" charset="0"/>
              <a:cs typeface="Times New Roman" panose="02020603050405020304" pitchFamily="18" charset="0"/>
            </a:rPr>
            <a:t> Romania</a:t>
          </a: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a:t>
          </a:r>
          <a:r>
            <a:rPr lang="en-US" sz="2400" kern="1200" dirty="0" err="1">
              <a:latin typeface="Times New Roman" panose="02020603050405020304" pitchFamily="18" charset="0"/>
              <a:cs typeface="Times New Roman" panose="02020603050405020304" pitchFamily="18" charset="0"/>
            </a:rPr>
            <a:t>pagine</a:t>
          </a:r>
          <a:r>
            <a:rPr lang="en-US" sz="2400" kern="1200" dirty="0">
              <a:latin typeface="Times New Roman" panose="02020603050405020304" pitchFamily="18" charset="0"/>
              <a:cs typeface="Times New Roman" panose="02020603050405020304" pitchFamily="18" charset="0"/>
            </a:rPr>
            <a:t> 14)</a:t>
          </a:r>
        </a:p>
      </dsp:txBody>
      <dsp:txXfrm>
        <a:off x="0" y="0"/>
        <a:ext cx="2299466" cy="4854530"/>
      </dsp:txXfrm>
    </dsp:sp>
    <dsp:sp modelId="{1B776E2E-ABBD-4A4A-A928-D3F571ADAF19}">
      <dsp:nvSpPr>
        <dsp:cNvPr id="0" name=""/>
        <dsp:cNvSpPr/>
      </dsp:nvSpPr>
      <dsp:spPr>
        <a:xfrm>
          <a:off x="2490297" y="0"/>
          <a:ext cx="3525695" cy="484938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 39. «Per la Corte, la pandemia di COVID-19 può avere effetti molto gravi non solo sulla salute, ma anche sulla società, sull'economia, sul funzionamento dello Stato e sulla vita in generale, e la situazione deve quindi essere qualificata come "</a:t>
          </a:r>
          <a:r>
            <a:rPr lang="it-IT" sz="2400" b="1" i="1" u="sng" kern="1200" dirty="0"/>
            <a:t>contesto eccezionale imprevedibile</a:t>
          </a:r>
          <a:r>
            <a:rPr lang="it-IT" sz="2400" kern="1200" dirty="0"/>
            <a:t>”.»</a:t>
          </a:r>
          <a:endParaRPr lang="en-US" sz="2400" kern="1200" dirty="0"/>
        </a:p>
      </dsp:txBody>
      <dsp:txXfrm>
        <a:off x="2490297" y="0"/>
        <a:ext cx="3525695" cy="4849388"/>
      </dsp:txXfrm>
    </dsp:sp>
    <dsp:sp modelId="{1DBBCDF9-990F-433F-B43D-42AD2D41688C}">
      <dsp:nvSpPr>
        <dsp:cNvPr id="0" name=""/>
        <dsp:cNvSpPr/>
      </dsp:nvSpPr>
      <dsp:spPr>
        <a:xfrm>
          <a:off x="6203730" y="879659"/>
          <a:ext cx="1855111" cy="309521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solidFill>
                <a:schemeClr val="bg1"/>
              </a:solidFill>
              <a:latin typeface="Times New Roman" panose="02020603050405020304" pitchFamily="18" charset="0"/>
              <a:cs typeface="Times New Roman" panose="02020603050405020304" pitchFamily="18" charset="0"/>
            </a:rPr>
            <a:t>§.45. «….., la Corte ritiene che il grado delle restrizioni poste alla libertà di circolazione del ricorrente non sia di intensità tale da consentire di considerare il confinamento generale imposto dalle autorità come una privazione di libertà. Ritiene pertanto che il ricorrente non possa essere considerato come privato della sua libertà ai sensi dell'articolo 5 § 1 della Convenzione.</a:t>
          </a:r>
        </a:p>
      </dsp:txBody>
      <dsp:txXfrm>
        <a:off x="6203730" y="879659"/>
        <a:ext cx="1855111" cy="30952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1AEBB-D004-4040-9178-FA706F9EA719}">
      <dsp:nvSpPr>
        <dsp:cNvPr id="0" name=""/>
        <dsp:cNvSpPr/>
      </dsp:nvSpPr>
      <dsp:spPr>
        <a:xfrm>
          <a:off x="0" y="490689"/>
          <a:ext cx="7762101" cy="5796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878D46F-8076-4B00-8CA2-C6946D5173A7}">
      <dsp:nvSpPr>
        <dsp:cNvPr id="0" name=""/>
        <dsp:cNvSpPr/>
      </dsp:nvSpPr>
      <dsp:spPr>
        <a:xfrm>
          <a:off x="388105" y="151209"/>
          <a:ext cx="5433470" cy="6789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372" tIns="0" rIns="205372" bIns="0" numCol="1" spcCol="1270" anchor="ctr" anchorCtr="0">
          <a:noAutofit/>
        </a:bodyPr>
        <a:lstStyle/>
        <a:p>
          <a:pPr marL="0" lvl="0" indent="0" algn="l" defTabSz="1022350">
            <a:lnSpc>
              <a:spcPct val="90000"/>
            </a:lnSpc>
            <a:spcBef>
              <a:spcPct val="0"/>
            </a:spcBef>
            <a:spcAft>
              <a:spcPct val="35000"/>
            </a:spcAft>
            <a:buNone/>
          </a:pPr>
          <a:r>
            <a:rPr lang="en-US" sz="2300" kern="1200" dirty="0" err="1"/>
            <a:t>Provvedimenti</a:t>
          </a:r>
          <a:r>
            <a:rPr lang="en-US" sz="2300" kern="1200" dirty="0"/>
            <a:t> </a:t>
          </a:r>
          <a:r>
            <a:rPr lang="en-US" sz="2300" kern="1200" dirty="0" err="1"/>
            <a:t>d’urgenza</a:t>
          </a:r>
          <a:endParaRPr lang="en-US" sz="2300" kern="1200" dirty="0"/>
        </a:p>
        <a:p>
          <a:pPr marL="0" lvl="0" indent="0" algn="l" defTabSz="1022350">
            <a:lnSpc>
              <a:spcPct val="90000"/>
            </a:lnSpc>
            <a:spcBef>
              <a:spcPct val="0"/>
            </a:spcBef>
            <a:spcAft>
              <a:spcPct val="35000"/>
            </a:spcAft>
            <a:buNone/>
          </a:pPr>
          <a:r>
            <a:rPr lang="en-US" sz="2300" kern="1200" dirty="0" err="1"/>
            <a:t>Cautelari</a:t>
          </a:r>
          <a:endParaRPr lang="en-US" sz="2300" kern="1200" dirty="0"/>
        </a:p>
        <a:p>
          <a:pPr marL="0" lvl="0" indent="0" algn="l" defTabSz="1022350">
            <a:lnSpc>
              <a:spcPct val="90000"/>
            </a:lnSpc>
            <a:spcBef>
              <a:spcPct val="0"/>
            </a:spcBef>
            <a:spcAft>
              <a:spcPct val="35000"/>
            </a:spcAft>
            <a:buNone/>
          </a:pPr>
          <a:r>
            <a:rPr lang="en-US" sz="2300" kern="1200" dirty="0">
              <a:highlight>
                <a:srgbClr val="FF0000"/>
              </a:highlight>
            </a:rPr>
            <a:t>Art. 39 </a:t>
          </a:r>
          <a:r>
            <a:rPr lang="en-US" sz="2300" kern="1200" dirty="0" err="1">
              <a:highlight>
                <a:srgbClr val="FF0000"/>
              </a:highlight>
            </a:rPr>
            <a:t>Regolamento</a:t>
          </a:r>
          <a:r>
            <a:rPr lang="en-US" sz="2300" kern="1200" dirty="0">
              <a:highlight>
                <a:srgbClr val="FF0000"/>
              </a:highlight>
            </a:rPr>
            <a:t> di </a:t>
          </a:r>
          <a:r>
            <a:rPr lang="en-US" sz="2300" kern="1200" dirty="0" err="1">
              <a:highlight>
                <a:srgbClr val="FF0000"/>
              </a:highlight>
            </a:rPr>
            <a:t>Procedura</a:t>
          </a:r>
          <a:endParaRPr lang="en-US" sz="2300" kern="1200" dirty="0">
            <a:highlight>
              <a:srgbClr val="FF0000"/>
            </a:highlight>
          </a:endParaRPr>
        </a:p>
      </dsp:txBody>
      <dsp:txXfrm>
        <a:off x="421249" y="184353"/>
        <a:ext cx="5367182" cy="612672"/>
      </dsp:txXfrm>
    </dsp:sp>
    <dsp:sp modelId="{80F45642-27BE-46D9-9727-B9015FA05D8F}">
      <dsp:nvSpPr>
        <dsp:cNvPr id="0" name=""/>
        <dsp:cNvSpPr/>
      </dsp:nvSpPr>
      <dsp:spPr>
        <a:xfrm>
          <a:off x="0" y="1533969"/>
          <a:ext cx="7762101" cy="579600"/>
        </a:xfrm>
        <a:prstGeom prst="rect">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5C824848-5998-4027-B085-1006A46B0DA4}">
      <dsp:nvSpPr>
        <dsp:cNvPr id="0" name=""/>
        <dsp:cNvSpPr/>
      </dsp:nvSpPr>
      <dsp:spPr>
        <a:xfrm>
          <a:off x="388105" y="1194489"/>
          <a:ext cx="5433470" cy="67896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372" tIns="0" rIns="205372" bIns="0" numCol="1" spcCol="1270" anchor="ctr" anchorCtr="0">
          <a:noAutofit/>
        </a:bodyPr>
        <a:lstStyle/>
        <a:p>
          <a:pPr marL="0" lvl="0" indent="0" algn="l" defTabSz="1022350">
            <a:lnSpc>
              <a:spcPct val="90000"/>
            </a:lnSpc>
            <a:spcBef>
              <a:spcPct val="0"/>
            </a:spcBef>
            <a:spcAft>
              <a:spcPct val="35000"/>
            </a:spcAft>
            <a:buNone/>
          </a:pPr>
          <a:r>
            <a:rPr lang="it-IT" sz="2300" kern="1200" dirty="0"/>
            <a:t>CAMERA DI SETTE GIUDICI</a:t>
          </a:r>
        </a:p>
      </dsp:txBody>
      <dsp:txXfrm>
        <a:off x="421249" y="1227633"/>
        <a:ext cx="5367182" cy="612672"/>
      </dsp:txXfrm>
    </dsp:sp>
    <dsp:sp modelId="{FDCE7772-78CA-4A55-839D-B723238CBBB3}">
      <dsp:nvSpPr>
        <dsp:cNvPr id="0" name=""/>
        <dsp:cNvSpPr/>
      </dsp:nvSpPr>
      <dsp:spPr>
        <a:xfrm>
          <a:off x="0" y="2577249"/>
          <a:ext cx="7762101" cy="579600"/>
        </a:xfrm>
        <a:prstGeom prst="rect">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1">
          <a:scrgbClr r="0" g="0" b="0"/>
        </a:fillRef>
        <a:effectRef idx="0">
          <a:scrgbClr r="0" g="0" b="0"/>
        </a:effectRef>
        <a:fontRef idx="minor"/>
      </dsp:style>
    </dsp:sp>
    <dsp:sp modelId="{105D3D69-62CB-447A-9EAA-5DCF3C2CBFAC}">
      <dsp:nvSpPr>
        <dsp:cNvPr id="0" name=""/>
        <dsp:cNvSpPr/>
      </dsp:nvSpPr>
      <dsp:spPr>
        <a:xfrm>
          <a:off x="388105" y="2237769"/>
          <a:ext cx="5433470" cy="67896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372" tIns="0" rIns="205372" bIns="0" numCol="1" spcCol="1270" anchor="ctr" anchorCtr="0">
          <a:noAutofit/>
        </a:bodyPr>
        <a:lstStyle/>
        <a:p>
          <a:pPr marL="0" lvl="0" indent="0" algn="l" defTabSz="1022350">
            <a:lnSpc>
              <a:spcPct val="90000"/>
            </a:lnSpc>
            <a:spcBef>
              <a:spcPct val="0"/>
            </a:spcBef>
            <a:spcAft>
              <a:spcPct val="35000"/>
            </a:spcAft>
            <a:buNone/>
          </a:pPr>
          <a:r>
            <a:rPr lang="it-IT" sz="2300" kern="1200" dirty="0"/>
            <a:t>Decisione del 24 agosto 2021</a:t>
          </a:r>
          <a:endParaRPr lang="en-US" sz="2300" kern="1200" dirty="0"/>
        </a:p>
      </dsp:txBody>
      <dsp:txXfrm>
        <a:off x="421249" y="2270913"/>
        <a:ext cx="5367182" cy="612672"/>
      </dsp:txXfrm>
    </dsp:sp>
    <dsp:sp modelId="{F95FE6BA-B42B-4221-8464-CDF1E35C6976}">
      <dsp:nvSpPr>
        <dsp:cNvPr id="0" name=""/>
        <dsp:cNvSpPr/>
      </dsp:nvSpPr>
      <dsp:spPr>
        <a:xfrm>
          <a:off x="0" y="3620529"/>
          <a:ext cx="7762101" cy="57960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147A189D-DB01-412F-80CF-F974F7C5C96C}">
      <dsp:nvSpPr>
        <dsp:cNvPr id="0" name=""/>
        <dsp:cNvSpPr/>
      </dsp:nvSpPr>
      <dsp:spPr>
        <a:xfrm>
          <a:off x="388105" y="3281049"/>
          <a:ext cx="5433470" cy="67896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372" tIns="0" rIns="205372" bIns="0" numCol="1" spcCol="1270" anchor="ctr" anchorCtr="0">
          <a:noAutofit/>
        </a:bodyPr>
        <a:lstStyle/>
        <a:p>
          <a:pPr marL="0" lvl="0" indent="0" algn="l" defTabSz="1022350">
            <a:lnSpc>
              <a:spcPct val="90000"/>
            </a:lnSpc>
            <a:spcBef>
              <a:spcPct val="0"/>
            </a:spcBef>
            <a:spcAft>
              <a:spcPct val="35000"/>
            </a:spcAft>
            <a:buNone/>
          </a:pPr>
          <a:r>
            <a:rPr lang="it-IT" sz="2300" kern="1200" dirty="0"/>
            <a:t>Ricorso n. 41950/21</a:t>
          </a:r>
        </a:p>
        <a:p>
          <a:pPr marL="0" lvl="0" indent="0" algn="l" defTabSz="1022350">
            <a:lnSpc>
              <a:spcPct val="90000"/>
            </a:lnSpc>
            <a:spcBef>
              <a:spcPct val="0"/>
            </a:spcBef>
            <a:spcAft>
              <a:spcPct val="35000"/>
            </a:spcAft>
            <a:buNone/>
          </a:pPr>
          <a:r>
            <a:rPr lang="it-IT" sz="2300" kern="1200" dirty="0" err="1"/>
            <a:t>Abgral</a:t>
          </a:r>
          <a:r>
            <a:rPr lang="it-IT" sz="2300" kern="1200" dirty="0"/>
            <a:t> e altri 671 </a:t>
          </a:r>
          <a:r>
            <a:rPr lang="it-IT" sz="2300" kern="1200" dirty="0">
              <a:highlight>
                <a:srgbClr val="FF0000"/>
              </a:highlight>
            </a:rPr>
            <a:t>pompieri</a:t>
          </a:r>
          <a:r>
            <a:rPr lang="it-IT" sz="2300" kern="1200" dirty="0"/>
            <a:t> contro </a:t>
          </a:r>
          <a:r>
            <a:rPr lang="it-IT" sz="2300" kern="1200" dirty="0">
              <a:highlight>
                <a:srgbClr val="FF0000"/>
              </a:highlight>
            </a:rPr>
            <a:t>Francia</a:t>
          </a:r>
          <a:endParaRPr lang="en-US" sz="2300" kern="1200" dirty="0">
            <a:highlight>
              <a:srgbClr val="FF0000"/>
            </a:highlight>
          </a:endParaRPr>
        </a:p>
      </dsp:txBody>
      <dsp:txXfrm>
        <a:off x="421249" y="3314193"/>
        <a:ext cx="5367182" cy="61267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E6363-A563-44FA-839C-3179642F22DF}">
      <dsp:nvSpPr>
        <dsp:cNvPr id="0" name=""/>
        <dsp:cNvSpPr/>
      </dsp:nvSpPr>
      <dsp:spPr>
        <a:xfrm>
          <a:off x="0" y="133399"/>
          <a:ext cx="8066387" cy="42001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Ricorso n. 41950/21  </a:t>
          </a:r>
          <a:r>
            <a:rPr lang="it-IT" sz="2000" kern="1200" dirty="0" err="1"/>
            <a:t>Abgral</a:t>
          </a:r>
          <a:r>
            <a:rPr lang="it-IT" sz="2000" kern="1200" dirty="0"/>
            <a:t> e altri 671</a:t>
          </a:r>
          <a:r>
            <a:rPr lang="it-IT" sz="2000" kern="1200" dirty="0">
              <a:highlight>
                <a:srgbClr val="FF0000"/>
              </a:highlight>
            </a:rPr>
            <a:t> pompieri contro Francia</a:t>
          </a:r>
          <a:endParaRPr lang="en-US" sz="2000" kern="1200" dirty="0">
            <a:highlight>
              <a:srgbClr val="FF0000"/>
            </a:highlight>
          </a:endParaRPr>
        </a:p>
      </dsp:txBody>
      <dsp:txXfrm>
        <a:off x="0" y="133399"/>
        <a:ext cx="8066387" cy="420014"/>
      </dsp:txXfrm>
    </dsp:sp>
    <dsp:sp modelId="{7E03A789-CD9B-4159-9347-0D4D6C9D71F7}">
      <dsp:nvSpPr>
        <dsp:cNvPr id="0" name=""/>
        <dsp:cNvSpPr/>
      </dsp:nvSpPr>
      <dsp:spPr>
        <a:xfrm>
          <a:off x="13" y="1139486"/>
          <a:ext cx="6014404" cy="1559711"/>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0000"/>
              </a:solidFill>
            </a:rPr>
            <a:t>La Corte </a:t>
          </a:r>
          <a:r>
            <a:rPr lang="en-US" sz="2800" kern="1200" dirty="0" err="1">
              <a:solidFill>
                <a:srgbClr val="FF0000"/>
              </a:solidFill>
            </a:rPr>
            <a:t>respinge</a:t>
          </a:r>
          <a:r>
            <a:rPr lang="en-US" sz="2800" kern="1200" dirty="0">
              <a:solidFill>
                <a:srgbClr val="FF0000"/>
              </a:solidFill>
            </a:rPr>
            <a:t> il </a:t>
          </a:r>
          <a:r>
            <a:rPr lang="en-US" sz="2800" kern="1200" dirty="0" err="1">
              <a:solidFill>
                <a:srgbClr val="FF0000"/>
              </a:solidFill>
            </a:rPr>
            <a:t>ricorso</a:t>
          </a:r>
          <a:r>
            <a:rPr lang="en-US" sz="2800" kern="1200" dirty="0">
              <a:solidFill>
                <a:srgbClr val="FF0000"/>
              </a:solidFill>
            </a:rPr>
            <a:t> </a:t>
          </a:r>
          <a:r>
            <a:rPr lang="en-US" sz="2800" kern="1200" dirty="0" err="1">
              <a:solidFill>
                <a:srgbClr val="FF0000"/>
              </a:solidFill>
            </a:rPr>
            <a:t>dei</a:t>
          </a:r>
          <a:r>
            <a:rPr lang="en-US" sz="2800" kern="1200" dirty="0">
              <a:solidFill>
                <a:srgbClr val="FF0000"/>
              </a:solidFill>
            </a:rPr>
            <a:t> 672 </a:t>
          </a:r>
          <a:r>
            <a:rPr lang="en-US" sz="2800" kern="1200" dirty="0" err="1">
              <a:solidFill>
                <a:srgbClr val="FF0000"/>
              </a:solidFill>
            </a:rPr>
            <a:t>pompieri</a:t>
          </a:r>
          <a:r>
            <a:rPr lang="en-US" sz="2800" kern="1200" dirty="0">
              <a:solidFill>
                <a:srgbClr val="FF0000"/>
              </a:solidFill>
            </a:rPr>
            <a:t> </a:t>
          </a:r>
          <a:r>
            <a:rPr lang="en-US" sz="2800" kern="1200" dirty="0" err="1">
              <a:solidFill>
                <a:srgbClr val="FF0000"/>
              </a:solidFill>
            </a:rPr>
            <a:t>contro</a:t>
          </a:r>
          <a:r>
            <a:rPr lang="en-US" sz="2800" kern="1200" dirty="0">
              <a:solidFill>
                <a:srgbClr val="FF0000"/>
              </a:solidFill>
            </a:rPr>
            <a:t> la </a:t>
          </a:r>
          <a:r>
            <a:rPr lang="en-US" sz="2800" kern="1200" dirty="0" err="1">
              <a:solidFill>
                <a:srgbClr val="FF0000"/>
              </a:solidFill>
            </a:rPr>
            <a:t>legge</a:t>
          </a:r>
          <a:r>
            <a:rPr lang="en-US" sz="2800" kern="1200" dirty="0">
              <a:solidFill>
                <a:srgbClr val="FF0000"/>
              </a:solidFill>
            </a:rPr>
            <a:t> </a:t>
          </a:r>
          <a:r>
            <a:rPr lang="en-US" sz="2800" kern="1200" dirty="0" err="1">
              <a:solidFill>
                <a:srgbClr val="FF0000"/>
              </a:solidFill>
            </a:rPr>
            <a:t>francese</a:t>
          </a:r>
          <a:r>
            <a:rPr lang="en-US" sz="2800" kern="1200" dirty="0">
              <a:solidFill>
                <a:srgbClr val="FF0000"/>
              </a:solidFill>
            </a:rPr>
            <a:t> del 5/08/2021 </a:t>
          </a:r>
          <a:r>
            <a:rPr lang="en-US" sz="2800" kern="1200" dirty="0" err="1">
              <a:solidFill>
                <a:srgbClr val="FF0000"/>
              </a:solidFill>
            </a:rPr>
            <a:t>che</a:t>
          </a:r>
          <a:r>
            <a:rPr lang="en-US" sz="2800" kern="1200" dirty="0">
              <a:solidFill>
                <a:srgbClr val="FF0000"/>
              </a:solidFill>
            </a:rPr>
            <a:t> </a:t>
          </a:r>
          <a:r>
            <a:rPr lang="en-US" sz="2800" kern="1200" dirty="0" err="1">
              <a:solidFill>
                <a:srgbClr val="FF0000"/>
              </a:solidFill>
            </a:rPr>
            <a:t>imponeva</a:t>
          </a:r>
          <a:r>
            <a:rPr lang="en-US" sz="2800" kern="1200" dirty="0">
              <a:solidFill>
                <a:srgbClr val="FF0000"/>
              </a:solidFill>
            </a:rPr>
            <a:t> </a:t>
          </a:r>
          <a:r>
            <a:rPr lang="en-US" sz="2800" kern="1200" dirty="0" err="1">
              <a:solidFill>
                <a:srgbClr val="FF0000"/>
              </a:solidFill>
            </a:rPr>
            <a:t>l’obbligo</a:t>
          </a:r>
          <a:r>
            <a:rPr lang="en-US" sz="2800" kern="1200" dirty="0">
              <a:solidFill>
                <a:srgbClr val="FF0000"/>
              </a:solidFill>
            </a:rPr>
            <a:t> </a:t>
          </a:r>
          <a:r>
            <a:rPr lang="en-US" sz="2800" kern="1200" dirty="0" err="1">
              <a:solidFill>
                <a:srgbClr val="FF0000"/>
              </a:solidFill>
            </a:rPr>
            <a:t>vaccinale</a:t>
          </a:r>
          <a:r>
            <a:rPr lang="en-US" sz="2800" kern="1200" dirty="0">
              <a:solidFill>
                <a:srgbClr val="FF0000"/>
              </a:solidFill>
            </a:rPr>
            <a:t> per COVID e </a:t>
          </a:r>
          <a:r>
            <a:rPr lang="en-US" sz="2800" kern="1200" dirty="0" err="1">
              <a:solidFill>
                <a:srgbClr val="FF0000"/>
              </a:solidFill>
            </a:rPr>
            <a:t>che</a:t>
          </a:r>
          <a:r>
            <a:rPr lang="en-US" sz="2800" kern="1200" dirty="0">
              <a:solidFill>
                <a:srgbClr val="FF0000"/>
              </a:solidFill>
            </a:rPr>
            <a:t> in </a:t>
          </a:r>
          <a:r>
            <a:rPr lang="en-US" sz="2800" kern="1200" dirty="0" err="1">
              <a:solidFill>
                <a:srgbClr val="FF0000"/>
              </a:solidFill>
            </a:rPr>
            <a:t>difetto</a:t>
          </a:r>
          <a:r>
            <a:rPr lang="en-US" sz="2800" kern="1200" dirty="0">
              <a:solidFill>
                <a:srgbClr val="FF0000"/>
              </a:solidFill>
            </a:rPr>
            <a:t> </a:t>
          </a:r>
          <a:r>
            <a:rPr lang="en-US" sz="2800" kern="1200" dirty="0" err="1">
              <a:solidFill>
                <a:srgbClr val="FF0000"/>
              </a:solidFill>
            </a:rPr>
            <a:t>comportava</a:t>
          </a:r>
          <a:r>
            <a:rPr lang="en-US" sz="2800" kern="1200" dirty="0">
              <a:solidFill>
                <a:srgbClr val="FF0000"/>
              </a:solidFill>
            </a:rPr>
            <a:t> la </a:t>
          </a:r>
          <a:r>
            <a:rPr lang="en-US" sz="2800" kern="1200" dirty="0" err="1">
              <a:solidFill>
                <a:srgbClr val="FF0000"/>
              </a:solidFill>
            </a:rPr>
            <a:t>loro</a:t>
          </a:r>
          <a:r>
            <a:rPr lang="en-US" sz="2800" kern="1200" dirty="0">
              <a:solidFill>
                <a:srgbClr val="FF0000"/>
              </a:solidFill>
            </a:rPr>
            <a:t> </a:t>
          </a:r>
          <a:r>
            <a:rPr lang="en-US" sz="2800" kern="1200" dirty="0" err="1">
              <a:solidFill>
                <a:srgbClr val="FF0000"/>
              </a:solidFill>
            </a:rPr>
            <a:t>sospensione</a:t>
          </a:r>
          <a:r>
            <a:rPr lang="en-US" sz="2800" kern="1200" dirty="0">
              <a:solidFill>
                <a:srgbClr val="FF0000"/>
              </a:solidFill>
            </a:rPr>
            <a:t> dal </a:t>
          </a:r>
          <a:r>
            <a:rPr lang="en-US" sz="2800" kern="1200" dirty="0" err="1">
              <a:solidFill>
                <a:srgbClr val="FF0000"/>
              </a:solidFill>
            </a:rPr>
            <a:t>lavoro</a:t>
          </a:r>
          <a:r>
            <a:rPr lang="en-US" sz="2800" kern="1200" dirty="0">
              <a:solidFill>
                <a:srgbClr val="FF0000"/>
              </a:solidFill>
            </a:rPr>
            <a:t> e </a:t>
          </a:r>
          <a:r>
            <a:rPr lang="en-US" sz="2800" kern="1200" dirty="0" err="1">
              <a:solidFill>
                <a:srgbClr val="FF0000"/>
              </a:solidFill>
            </a:rPr>
            <a:t>dalla</a:t>
          </a:r>
          <a:r>
            <a:rPr lang="en-US" sz="2800" kern="1200" dirty="0">
              <a:solidFill>
                <a:srgbClr val="FF0000"/>
              </a:solidFill>
            </a:rPr>
            <a:t> </a:t>
          </a:r>
          <a:r>
            <a:rPr lang="en-US" sz="2800" kern="1200" dirty="0" err="1">
              <a:solidFill>
                <a:srgbClr val="FF0000"/>
              </a:solidFill>
            </a:rPr>
            <a:t>retribuzione</a:t>
          </a:r>
          <a:endParaRPr lang="en-US" sz="2800" kern="1200" dirty="0">
            <a:solidFill>
              <a:srgbClr val="FF0000"/>
            </a:solidFill>
          </a:endParaRPr>
        </a:p>
      </dsp:txBody>
      <dsp:txXfrm>
        <a:off x="13" y="1139486"/>
        <a:ext cx="6014404" cy="1559711"/>
      </dsp:txXfrm>
    </dsp:sp>
    <dsp:sp modelId="{1B776E2E-ABBD-4A4A-A928-D3F571ADAF19}">
      <dsp:nvSpPr>
        <dsp:cNvPr id="0" name=""/>
        <dsp:cNvSpPr/>
      </dsp:nvSpPr>
      <dsp:spPr>
        <a:xfrm>
          <a:off x="640846" y="3076456"/>
          <a:ext cx="6784694" cy="155971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la  Corte europea nega che nella fattispecie i ricorrenti sarebbero esposti a un </a:t>
          </a:r>
          <a:r>
            <a:rPr lang="it-IT" sz="3600" u="sng" kern="1200" dirty="0"/>
            <a:t>«</a:t>
          </a:r>
          <a:r>
            <a:rPr lang="it-IT" sz="3600" u="sng" kern="1200" dirty="0">
              <a:highlight>
                <a:srgbClr val="FF0000"/>
              </a:highlight>
            </a:rPr>
            <a:t>reale rischio di danni irreparabili</a:t>
          </a:r>
          <a:r>
            <a:rPr lang="it-IT" sz="3600" u="sng" kern="1200" dirty="0"/>
            <a:t>» </a:t>
          </a:r>
          <a:endParaRPr lang="en-US" sz="3600" u="sng" kern="1200" dirty="0"/>
        </a:p>
      </dsp:txBody>
      <dsp:txXfrm>
        <a:off x="640846" y="3076456"/>
        <a:ext cx="6784694" cy="155971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8A8A1-36E4-4747-8F53-832BF400F410}">
      <dsp:nvSpPr>
        <dsp:cNvPr id="0" name=""/>
        <dsp:cNvSpPr/>
      </dsp:nvSpPr>
      <dsp:spPr>
        <a:xfrm>
          <a:off x="0" y="439850"/>
          <a:ext cx="3824804" cy="11188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t>Durante il periodo della pandemia COVID 2020/2021</a:t>
          </a:r>
          <a:endParaRPr lang="en-US" sz="2000" kern="1200" dirty="0"/>
        </a:p>
      </dsp:txBody>
      <dsp:txXfrm>
        <a:off x="54616" y="494466"/>
        <a:ext cx="3715572" cy="1009580"/>
      </dsp:txXfrm>
    </dsp:sp>
    <dsp:sp modelId="{7B3BFFDE-DE80-4D63-AC68-DB4154CC9525}">
      <dsp:nvSpPr>
        <dsp:cNvPr id="0" name=""/>
        <dsp:cNvSpPr/>
      </dsp:nvSpPr>
      <dsp:spPr>
        <a:xfrm>
          <a:off x="0" y="1616262"/>
          <a:ext cx="3824804" cy="11188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t>Solo  10(dieci) dei 47 Stati del Consiglio d’Europa hanno chiesto l’applicazione di tale deroga,</a:t>
          </a:r>
          <a:endParaRPr lang="en-US" sz="2000" kern="1200" dirty="0"/>
        </a:p>
      </dsp:txBody>
      <dsp:txXfrm>
        <a:off x="54616" y="1670878"/>
        <a:ext cx="3715572" cy="1009580"/>
      </dsp:txXfrm>
    </dsp:sp>
    <dsp:sp modelId="{B4B66D80-511E-45CC-8A80-C01DEA55E666}">
      <dsp:nvSpPr>
        <dsp:cNvPr id="0" name=""/>
        <dsp:cNvSpPr/>
      </dsp:nvSpPr>
      <dsp:spPr>
        <a:xfrm>
          <a:off x="0" y="2792675"/>
          <a:ext cx="3824804" cy="11188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t> l’Italia non lo ha chiesto</a:t>
          </a:r>
          <a:endParaRPr lang="en-US" sz="2000" kern="1200" dirty="0"/>
        </a:p>
      </dsp:txBody>
      <dsp:txXfrm>
        <a:off x="54616" y="2847291"/>
        <a:ext cx="3715572" cy="100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9F01B-97EF-4B70-91D0-88AA6A9F58D2}">
      <dsp:nvSpPr>
        <dsp:cNvPr id="0" name=""/>
        <dsp:cNvSpPr/>
      </dsp:nvSpPr>
      <dsp:spPr>
        <a:xfrm>
          <a:off x="0" y="63189"/>
          <a:ext cx="7762102" cy="2077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b="1" kern="1200" dirty="0"/>
            <a:t>-Corte di Giustizia dell’Unione Europa</a:t>
          </a:r>
          <a:r>
            <a:rPr lang="it-IT" sz="2400" kern="1200" dirty="0"/>
            <a:t> (Lussemburgo) (pronuncia sentenze vincolanti per gli Stati, in caso di  interpretazione e/o violazione dei Regolamenti e delle Direttive adottate congiuntamente dal Consiglio Europeo dal Parlamento, su proposta della Commissione) </a:t>
          </a:r>
          <a:endParaRPr lang="en-US" sz="2400" kern="1200" dirty="0"/>
        </a:p>
      </dsp:txBody>
      <dsp:txXfrm>
        <a:off x="101436" y="164625"/>
        <a:ext cx="7559230" cy="1875047"/>
      </dsp:txXfrm>
    </dsp:sp>
    <dsp:sp modelId="{64410EDB-4282-4D27-AD9A-85E2C0CC5758}">
      <dsp:nvSpPr>
        <dsp:cNvPr id="0" name=""/>
        <dsp:cNvSpPr/>
      </dsp:nvSpPr>
      <dsp:spPr>
        <a:xfrm>
          <a:off x="0" y="2210229"/>
          <a:ext cx="7762102" cy="2077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b="0" kern="1200" dirty="0"/>
            <a:t>-</a:t>
          </a:r>
          <a:r>
            <a:rPr lang="it-IT" sz="2800" b="0" kern="1200" dirty="0"/>
            <a:t>Parlamento Europeo</a:t>
          </a:r>
          <a:r>
            <a:rPr lang="it-IT" sz="2400" kern="1200" dirty="0"/>
            <a:t>  (formato da membri eletti  direttamente da tutti i cittadini dei 27 Stati, concorre alla formazione dei Regolamenti e delle Direttive, può emanare «raccomandazioni», sia pure non vincolanti, congiuntamente al Consiglio Europeo) </a:t>
          </a:r>
          <a:endParaRPr lang="en-US" sz="2400" kern="1200" dirty="0"/>
        </a:p>
      </dsp:txBody>
      <dsp:txXfrm>
        <a:off x="101436" y="2311665"/>
        <a:ext cx="7559230" cy="1875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9C8E7-5F36-4E13-ACA8-7EBAF700BCD6}">
      <dsp:nvSpPr>
        <dsp:cNvPr id="0" name=""/>
        <dsp:cNvSpPr/>
      </dsp:nvSpPr>
      <dsp:spPr>
        <a:xfrm>
          <a:off x="0" y="11169"/>
          <a:ext cx="7762102" cy="4329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it-IT" sz="3700" b="0" kern="1200" dirty="0"/>
            <a:t>-</a:t>
          </a:r>
          <a:r>
            <a:rPr lang="it-IT" sz="3700" b="0" i="0" kern="1200" dirty="0"/>
            <a:t>Raccomandazione del Consiglio (UE), del 21 gennaio 2021 (C24/01), relativa a un quadro comune per l'uso e la convalida dei test antigenici rapidi e il riconoscimento reciproco dei risultati dei test per la COVID-19 nell'UE</a:t>
          </a:r>
          <a:r>
            <a:rPr lang="it-IT" sz="3700" kern="1200" dirty="0"/>
            <a:t> </a:t>
          </a:r>
          <a:endParaRPr lang="en-US" sz="3700" kern="1200" dirty="0"/>
        </a:p>
      </dsp:txBody>
      <dsp:txXfrm>
        <a:off x="211324" y="222493"/>
        <a:ext cx="7339454" cy="3906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D4FB1-4E0C-485B-8FE3-661A53C17BEF}">
      <dsp:nvSpPr>
        <dsp:cNvPr id="0" name=""/>
        <dsp:cNvSpPr/>
      </dsp:nvSpPr>
      <dsp:spPr>
        <a:xfrm>
          <a:off x="0" y="221128"/>
          <a:ext cx="7762101" cy="37346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0" i="0" kern="1200"/>
            <a:t>Regolamento (UE) 2021/953 del Parlamento europeo e del Consiglio del 14 giugno 2021 su un quadro per il rilascio, la verifica e l'accettazione di certificati interoperabili di vaccinazione, di test e di guarigione in relazione alla COVID-19 (certificato COVID digitale dell'UE) per agevolare la libera circolazione delle persone durante la pandemia di COVID-19 </a:t>
          </a:r>
          <a:endParaRPr lang="en-US" sz="2800" kern="1200"/>
        </a:p>
      </dsp:txBody>
      <dsp:txXfrm>
        <a:off x="182310" y="403438"/>
        <a:ext cx="7397481" cy="33700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A8218-48F8-4B8F-BF3E-72C1DB7A79C6}">
      <dsp:nvSpPr>
        <dsp:cNvPr id="0" name=""/>
        <dsp:cNvSpPr/>
      </dsp:nvSpPr>
      <dsp:spPr>
        <a:xfrm>
          <a:off x="0" y="38078"/>
          <a:ext cx="7762102" cy="42751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b="0" kern="1200" dirty="0"/>
            <a:t>-</a:t>
          </a:r>
          <a:r>
            <a:rPr lang="it-IT" sz="2900" b="0" i="0" kern="1200" dirty="0">
              <a:latin typeface="Times New Roman" panose="02020603050405020304" pitchFamily="18" charset="0"/>
              <a:cs typeface="Times New Roman" panose="02020603050405020304" pitchFamily="18" charset="0"/>
            </a:rPr>
            <a:t>Considerando n.36 </a:t>
          </a:r>
        </a:p>
        <a:p>
          <a:pPr marL="0" lvl="0" indent="0" algn="l" defTabSz="1289050">
            <a:lnSpc>
              <a:spcPct val="90000"/>
            </a:lnSpc>
            <a:spcBef>
              <a:spcPct val="0"/>
            </a:spcBef>
            <a:spcAft>
              <a:spcPct val="35000"/>
            </a:spcAft>
            <a:buNone/>
          </a:pPr>
          <a:r>
            <a:rPr lang="it-IT" sz="2900" b="0" i="0" kern="1200" dirty="0">
              <a:latin typeface="Times New Roman" panose="02020603050405020304" pitchFamily="18" charset="0"/>
              <a:cs typeface="Times New Roman" panose="02020603050405020304" pitchFamily="18" charset="0"/>
            </a:rPr>
            <a:t>«È necessario evitare la discriminazione diretta o indiretta di persone che non sono vaccinate, per esempio per motivi medici, perché non rientrano nel gruppo di destinatari per cui il vaccino anti COVID-19 è attualmente somministrato o consentito, come i bambini, o perché non hanno ancora avuto l'opportunità di essere vaccinate.&gt;&gt;</a:t>
          </a:r>
          <a:endParaRPr lang="en-US" sz="2900" kern="1200" dirty="0">
            <a:latin typeface="Times New Roman" panose="02020603050405020304" pitchFamily="18" charset="0"/>
            <a:cs typeface="Times New Roman" panose="02020603050405020304" pitchFamily="18" charset="0"/>
          </a:endParaRPr>
        </a:p>
      </dsp:txBody>
      <dsp:txXfrm>
        <a:off x="208697" y="246775"/>
        <a:ext cx="7344708" cy="38577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8FCD2-828A-4F22-BA0E-D3BF4E58FEE9}">
      <dsp:nvSpPr>
        <dsp:cNvPr id="0" name=""/>
        <dsp:cNvSpPr/>
      </dsp:nvSpPr>
      <dsp:spPr>
        <a:xfrm>
          <a:off x="0" y="352809"/>
          <a:ext cx="7762102" cy="36457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it-IT" sz="4100" b="0" kern="1200" dirty="0"/>
            <a:t>-</a:t>
          </a:r>
          <a:r>
            <a:rPr lang="it-IT" sz="4100" b="0" i="0" kern="1200" dirty="0"/>
            <a:t>Considerando n.36, ultima frase </a:t>
          </a:r>
        </a:p>
        <a:p>
          <a:pPr marL="0" lvl="0" indent="0" algn="l" defTabSz="1822450">
            <a:lnSpc>
              <a:spcPct val="90000"/>
            </a:lnSpc>
            <a:spcBef>
              <a:spcPct val="0"/>
            </a:spcBef>
            <a:spcAft>
              <a:spcPct val="35000"/>
            </a:spcAft>
            <a:buNone/>
          </a:pPr>
          <a:r>
            <a:rPr lang="it-IT" sz="4100" b="0" i="0" kern="1200" dirty="0">
              <a:latin typeface="Times New Roman" panose="02020603050405020304" pitchFamily="18" charset="0"/>
              <a:cs typeface="Times New Roman" panose="02020603050405020304" pitchFamily="18" charset="0"/>
            </a:rPr>
            <a:t>«Inoltre, il presente regolamento non può essere interpretato nel senso che istituisce un diritto o un obbligo a essere vaccinati.»</a:t>
          </a:r>
          <a:endParaRPr lang="en-US" sz="4100" kern="1200" dirty="0">
            <a:latin typeface="Times New Roman" panose="02020603050405020304" pitchFamily="18" charset="0"/>
            <a:cs typeface="Times New Roman" panose="02020603050405020304" pitchFamily="18" charset="0"/>
          </a:endParaRPr>
        </a:p>
      </dsp:txBody>
      <dsp:txXfrm>
        <a:off x="177969" y="530778"/>
        <a:ext cx="7406164" cy="32897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8FCD2-828A-4F22-BA0E-D3BF4E58FEE9}">
      <dsp:nvSpPr>
        <dsp:cNvPr id="0" name=""/>
        <dsp:cNvSpPr/>
      </dsp:nvSpPr>
      <dsp:spPr>
        <a:xfrm>
          <a:off x="0" y="11169"/>
          <a:ext cx="7762102" cy="43290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it-IT" sz="5000" b="0" kern="1200" dirty="0"/>
            <a:t>-</a:t>
          </a:r>
          <a:r>
            <a:rPr lang="it-IT" sz="5000" b="0" kern="1200" dirty="0">
              <a:solidFill>
                <a:schemeClr val="tx1"/>
              </a:solidFill>
            </a:rPr>
            <a:t>UNICA  NORMA </a:t>
          </a:r>
          <a:r>
            <a:rPr lang="it-IT" sz="5000" b="0" kern="1200" dirty="0">
              <a:solidFill>
                <a:schemeClr val="bg1"/>
              </a:solidFill>
            </a:rPr>
            <a:t>VINCOLANTE A LIVELLO DEI 27 STATI DELL’UNIONE EUROPEA -in materia di COVID</a:t>
          </a:r>
          <a:endParaRPr lang="en-US" sz="5000" kern="1200" dirty="0">
            <a:latin typeface="Times New Roman" panose="02020603050405020304" pitchFamily="18" charset="0"/>
            <a:cs typeface="Times New Roman" panose="02020603050405020304" pitchFamily="18" charset="0"/>
          </a:endParaRPr>
        </a:p>
      </dsp:txBody>
      <dsp:txXfrm>
        <a:off x="211324" y="222493"/>
        <a:ext cx="7339454" cy="39063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9F01B-97EF-4B70-91D0-88AA6A9F58D2}">
      <dsp:nvSpPr>
        <dsp:cNvPr id="0" name=""/>
        <dsp:cNvSpPr/>
      </dsp:nvSpPr>
      <dsp:spPr>
        <a:xfrm>
          <a:off x="0" y="64179"/>
          <a:ext cx="7762102" cy="2069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b="1" kern="1200" dirty="0"/>
            <a:t>-Corte Europea dei Diritti dell’Uomo (Strasburgo)</a:t>
          </a:r>
          <a:r>
            <a:rPr lang="it-IT" sz="2900" kern="1200" dirty="0"/>
            <a:t> (pronuncia sentenze vincolanti per gli Stati, in caso di violazione della Convenzione Europea dei Diritti dell’Uomo) </a:t>
          </a:r>
          <a:endParaRPr lang="en-US" sz="2900" kern="1200" dirty="0"/>
        </a:p>
      </dsp:txBody>
      <dsp:txXfrm>
        <a:off x="101036" y="165215"/>
        <a:ext cx="7560030" cy="1867658"/>
      </dsp:txXfrm>
    </dsp:sp>
    <dsp:sp modelId="{64410EDB-4282-4D27-AD9A-85E2C0CC5758}">
      <dsp:nvSpPr>
        <dsp:cNvPr id="0" name=""/>
        <dsp:cNvSpPr/>
      </dsp:nvSpPr>
      <dsp:spPr>
        <a:xfrm>
          <a:off x="0" y="2217429"/>
          <a:ext cx="7762102" cy="2069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b="0" kern="1200" dirty="0"/>
            <a:t>-</a:t>
          </a:r>
          <a:r>
            <a:rPr lang="it-IT" sz="2800" b="0" kern="1200" dirty="0"/>
            <a:t>Assemblea Parlamentare</a:t>
          </a:r>
          <a:r>
            <a:rPr lang="it-IT" sz="2400" kern="1200" dirty="0"/>
            <a:t>  (formata da delegazioni dei parlamenti nazionali, è l’organo politico che elabora nuovi trattati internazionali, con le sue «raccomandazioni» e «risoluzioni», sia pure non vincolanti, sollecita  gli  Stati al rispetto dei trattati, propone nuove iniziative) </a:t>
          </a:r>
          <a:endParaRPr lang="en-US" sz="2400" kern="1200" dirty="0"/>
        </a:p>
      </dsp:txBody>
      <dsp:txXfrm>
        <a:off x="101036" y="2318465"/>
        <a:ext cx="7560030" cy="18676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9355F-9C3C-4885-8A42-C98CA032BDA9}">
      <dsp:nvSpPr>
        <dsp:cNvPr id="0" name=""/>
        <dsp:cNvSpPr/>
      </dsp:nvSpPr>
      <dsp:spPr>
        <a:xfrm>
          <a:off x="0" y="994"/>
          <a:ext cx="7762102" cy="21676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i="0" u="sng" kern="1200" dirty="0" err="1"/>
            <a:t>Vaccini</a:t>
          </a:r>
          <a:r>
            <a:rPr lang="fr-FR" sz="2400" b="1" i="0" u="sng" kern="1200" dirty="0"/>
            <a:t> </a:t>
          </a:r>
          <a:r>
            <a:rPr lang="fr-FR" sz="2400" b="1" i="0" u="sng" kern="1200" dirty="0" err="1"/>
            <a:t>contro</a:t>
          </a:r>
          <a:r>
            <a:rPr lang="fr-FR" sz="2400" b="1" i="0" u="sng" kern="1200" dirty="0"/>
            <a:t> il Covid-19: </a:t>
          </a:r>
          <a:r>
            <a:rPr lang="fr-FR" sz="2400" b="1" i="0" u="sng" kern="1200" dirty="0" err="1"/>
            <a:t>considerazioni</a:t>
          </a:r>
          <a:r>
            <a:rPr lang="fr-FR" sz="2400" b="1" i="0" u="sng" kern="1200" dirty="0"/>
            <a:t> </a:t>
          </a:r>
          <a:r>
            <a:rPr lang="fr-FR" sz="2400" b="1" i="0" u="sng" kern="1200" dirty="0" err="1"/>
            <a:t>etiche</a:t>
          </a:r>
          <a:r>
            <a:rPr lang="fr-FR" sz="2400" b="1" i="0" u="sng" kern="1200" dirty="0"/>
            <a:t>, </a:t>
          </a:r>
          <a:r>
            <a:rPr lang="fr-FR" sz="2400" b="1" i="0" u="sng" kern="1200" dirty="0" err="1"/>
            <a:t>giuridiche</a:t>
          </a:r>
          <a:r>
            <a:rPr lang="fr-FR" sz="2400" b="1" i="0" u="sng" kern="1200" dirty="0"/>
            <a:t> e </a:t>
          </a:r>
          <a:r>
            <a:rPr lang="fr-FR" sz="2400" b="1" i="0" u="sng" kern="1200" dirty="0" err="1"/>
            <a:t>pratiche</a:t>
          </a:r>
          <a:r>
            <a:rPr lang="fr-FR" sz="2400" b="1" i="0" u="sng" kern="1200" dirty="0"/>
            <a:t>.</a:t>
          </a:r>
        </a:p>
        <a:p>
          <a:pPr marL="0" lvl="0" indent="0" algn="l" defTabSz="1066800">
            <a:lnSpc>
              <a:spcPct val="90000"/>
            </a:lnSpc>
            <a:spcBef>
              <a:spcPct val="0"/>
            </a:spcBef>
            <a:spcAft>
              <a:spcPct val="35000"/>
            </a:spcAft>
            <a:buNone/>
          </a:pPr>
          <a:r>
            <a:rPr lang="fr-FR" sz="3200" b="1" i="0" kern="1200" dirty="0"/>
            <a:t>La </a:t>
          </a:r>
          <a:r>
            <a:rPr lang="fr-FR" sz="3200" b="1" i="0" kern="1200" dirty="0" err="1"/>
            <a:t>vaccinazione</a:t>
          </a:r>
          <a:r>
            <a:rPr lang="fr-FR" sz="3200" b="1" i="0" kern="1200" dirty="0"/>
            <a:t> non è </a:t>
          </a:r>
          <a:r>
            <a:rPr lang="fr-FR" sz="3200" b="1" i="0" kern="1200" dirty="0" err="1"/>
            <a:t>obbligatoria</a:t>
          </a:r>
          <a:endParaRPr lang="fr-FR" sz="3200" b="1" i="0" kern="1200" dirty="0"/>
        </a:p>
      </dsp:txBody>
      <dsp:txXfrm>
        <a:off x="105818" y="106812"/>
        <a:ext cx="7550466" cy="1956063"/>
      </dsp:txXfrm>
    </dsp:sp>
    <dsp:sp modelId="{48B04534-7652-4CF4-BCF5-239B0083B994}">
      <dsp:nvSpPr>
        <dsp:cNvPr id="0" name=""/>
        <dsp:cNvSpPr/>
      </dsp:nvSpPr>
      <dsp:spPr>
        <a:xfrm>
          <a:off x="0" y="2182644"/>
          <a:ext cx="7762102" cy="21676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it-IT" sz="3000" b="1" i="0" kern="1200" dirty="0"/>
            <a:t>§ 7.3.2 </a:t>
          </a:r>
          <a:r>
            <a:rPr lang="it-IT" sz="3200" b="1" i="0" kern="1200" dirty="0">
              <a:solidFill>
                <a:schemeClr val="bg1"/>
              </a:solidFill>
            </a:rPr>
            <a:t>«garantire che nessuno sia discriminato per non essere vaccinato, a causa di potenziali rischi per la salute o per non voler essere vaccinato»</a:t>
          </a:r>
          <a:endParaRPr lang="fr-FR" sz="3200" b="1" i="0" kern="1200" dirty="0">
            <a:solidFill>
              <a:schemeClr val="bg1"/>
            </a:solidFill>
          </a:endParaRPr>
        </a:p>
      </dsp:txBody>
      <dsp:txXfrm>
        <a:off x="105818" y="2288462"/>
        <a:ext cx="7550466" cy="19560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74966" y="1122363"/>
            <a:ext cx="7649607" cy="2387600"/>
          </a:xfrm>
        </p:spPr>
        <p:txBody>
          <a:bodyPr anchor="b"/>
          <a:lstStyle>
            <a:lvl1pPr algn="ctr">
              <a:defRPr sz="5905"/>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24942" y="3602038"/>
            <a:ext cx="6749654" cy="1655762"/>
          </a:xfrm>
        </p:spPr>
        <p:txBody>
          <a:bodyPr/>
          <a:lstStyle>
            <a:lvl1pPr marL="0" indent="0" algn="ctr">
              <a:buNone/>
              <a:defRPr sz="2362"/>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172C37D-CF53-5047-AC80-20CDCEFF96A5}" type="datetimeFigureOut">
              <a:rPr lang="it-IT" smtClean="0"/>
              <a:t>20/09/2021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7B6878-7CBF-5C44-AFD6-74C34C92A5FF}" type="slidenum">
              <a:rPr lang="it-IT" smtClean="0"/>
              <a:t>‹N›</a:t>
            </a:fld>
            <a:endParaRPr lang="it-IT"/>
          </a:p>
        </p:txBody>
      </p:sp>
    </p:spTree>
    <p:extLst>
      <p:ext uri="{BB962C8B-B14F-4D97-AF65-F5344CB8AC3E}">
        <p14:creationId xmlns:p14="http://schemas.microsoft.com/office/powerpoint/2010/main" val="46309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172C37D-CF53-5047-AC80-20CDCEFF96A5}" type="datetimeFigureOut">
              <a:rPr lang="it-IT" smtClean="0"/>
              <a:t>20/09/2021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7B6878-7CBF-5C44-AFD6-74C34C92A5FF}" type="slidenum">
              <a:rPr lang="it-IT" smtClean="0"/>
              <a:t>‹N›</a:t>
            </a:fld>
            <a:endParaRPr lang="it-IT"/>
          </a:p>
        </p:txBody>
      </p:sp>
    </p:spTree>
    <p:extLst>
      <p:ext uri="{BB962C8B-B14F-4D97-AF65-F5344CB8AC3E}">
        <p14:creationId xmlns:p14="http://schemas.microsoft.com/office/powerpoint/2010/main" val="3650453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5" y="365125"/>
            <a:ext cx="194052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18719" y="365125"/>
            <a:ext cx="5709082"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172C37D-CF53-5047-AC80-20CDCEFF96A5}" type="datetimeFigureOut">
              <a:rPr lang="it-IT" smtClean="0"/>
              <a:t>20/09/2021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7B6878-7CBF-5C44-AFD6-74C34C92A5FF}" type="slidenum">
              <a:rPr lang="it-IT" smtClean="0"/>
              <a:t>‹N›</a:t>
            </a:fld>
            <a:endParaRPr lang="it-IT"/>
          </a:p>
        </p:txBody>
      </p:sp>
    </p:spTree>
    <p:extLst>
      <p:ext uri="{BB962C8B-B14F-4D97-AF65-F5344CB8AC3E}">
        <p14:creationId xmlns:p14="http://schemas.microsoft.com/office/powerpoint/2010/main" val="270384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172C37D-CF53-5047-AC80-20CDCEFF96A5}" type="datetimeFigureOut">
              <a:rPr lang="it-IT" smtClean="0"/>
              <a:t>20/09/2021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7B6878-7CBF-5C44-AFD6-74C34C92A5FF}" type="slidenum">
              <a:rPr lang="it-IT" smtClean="0"/>
              <a:t>‹N›</a:t>
            </a:fld>
            <a:endParaRPr lang="it-IT"/>
          </a:p>
        </p:txBody>
      </p:sp>
    </p:spTree>
    <p:extLst>
      <p:ext uri="{BB962C8B-B14F-4D97-AF65-F5344CB8AC3E}">
        <p14:creationId xmlns:p14="http://schemas.microsoft.com/office/powerpoint/2010/main" val="229936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14031" y="1709740"/>
            <a:ext cx="7762102" cy="2852737"/>
          </a:xfrm>
        </p:spPr>
        <p:txBody>
          <a:bodyPr anchor="b"/>
          <a:lstStyle>
            <a:lvl1pPr>
              <a:defRPr sz="5905"/>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14031" y="4589465"/>
            <a:ext cx="7762102" cy="1500187"/>
          </a:xfrm>
        </p:spPr>
        <p:txBody>
          <a:bodyPr/>
          <a:lstStyle>
            <a:lvl1pPr marL="0" indent="0">
              <a:buNone/>
              <a:defRPr sz="2362">
                <a:solidFill>
                  <a:schemeClr val="tx1"/>
                </a:solidFill>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172C37D-CF53-5047-AC80-20CDCEFF96A5}" type="datetimeFigureOut">
              <a:rPr lang="it-IT" smtClean="0"/>
              <a:t>20/09/2021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7B6878-7CBF-5C44-AFD6-74C34C92A5FF}" type="slidenum">
              <a:rPr lang="it-IT" smtClean="0"/>
              <a:t>‹N›</a:t>
            </a:fld>
            <a:endParaRPr lang="it-IT"/>
          </a:p>
        </p:txBody>
      </p:sp>
    </p:spTree>
    <p:extLst>
      <p:ext uri="{BB962C8B-B14F-4D97-AF65-F5344CB8AC3E}">
        <p14:creationId xmlns:p14="http://schemas.microsoft.com/office/powerpoint/2010/main" val="119791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18718" y="1825625"/>
            <a:ext cx="3824804"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556016" y="1825625"/>
            <a:ext cx="3824804"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172C37D-CF53-5047-AC80-20CDCEFF96A5}" type="datetimeFigureOut">
              <a:rPr lang="it-IT" smtClean="0"/>
              <a:t>20/09/2021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77B6878-7CBF-5C44-AFD6-74C34C92A5FF}" type="slidenum">
              <a:rPr lang="it-IT" smtClean="0"/>
              <a:t>‹N›</a:t>
            </a:fld>
            <a:endParaRPr lang="it-IT"/>
          </a:p>
        </p:txBody>
      </p:sp>
    </p:spTree>
    <p:extLst>
      <p:ext uri="{BB962C8B-B14F-4D97-AF65-F5344CB8AC3E}">
        <p14:creationId xmlns:p14="http://schemas.microsoft.com/office/powerpoint/2010/main" val="293955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19890" y="365127"/>
            <a:ext cx="7762102"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19891" y="1681163"/>
            <a:ext cx="3807226" cy="823912"/>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it-IT"/>
              <a:t>Fare clic per modificare gli stili del testo dello schema</a:t>
            </a:r>
          </a:p>
        </p:txBody>
      </p:sp>
      <p:sp>
        <p:nvSpPr>
          <p:cNvPr id="4" name="Content Placeholder 3"/>
          <p:cNvSpPr>
            <a:spLocks noGrp="1"/>
          </p:cNvSpPr>
          <p:nvPr>
            <p:ph sz="half" idx="2"/>
          </p:nvPr>
        </p:nvSpPr>
        <p:spPr>
          <a:xfrm>
            <a:off x="619891" y="2505075"/>
            <a:ext cx="3807226"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556017" y="1681163"/>
            <a:ext cx="3825976" cy="823912"/>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it-IT"/>
              <a:t>Fare clic per modificare gli stili del testo dello schema</a:t>
            </a:r>
          </a:p>
        </p:txBody>
      </p:sp>
      <p:sp>
        <p:nvSpPr>
          <p:cNvPr id="6" name="Content Placeholder 5"/>
          <p:cNvSpPr>
            <a:spLocks noGrp="1"/>
          </p:cNvSpPr>
          <p:nvPr>
            <p:ph sz="quarter" idx="4"/>
          </p:nvPr>
        </p:nvSpPr>
        <p:spPr>
          <a:xfrm>
            <a:off x="4556017" y="2505075"/>
            <a:ext cx="3825976"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172C37D-CF53-5047-AC80-20CDCEFF96A5}" type="datetimeFigureOut">
              <a:rPr lang="it-IT" smtClean="0"/>
              <a:t>20/09/2021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77B6878-7CBF-5C44-AFD6-74C34C92A5FF}" type="slidenum">
              <a:rPr lang="it-IT" smtClean="0"/>
              <a:t>‹N›</a:t>
            </a:fld>
            <a:endParaRPr lang="it-IT"/>
          </a:p>
        </p:txBody>
      </p:sp>
    </p:spTree>
    <p:extLst>
      <p:ext uri="{BB962C8B-B14F-4D97-AF65-F5344CB8AC3E}">
        <p14:creationId xmlns:p14="http://schemas.microsoft.com/office/powerpoint/2010/main" val="258224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172C37D-CF53-5047-AC80-20CDCEFF96A5}" type="datetimeFigureOut">
              <a:rPr lang="it-IT" smtClean="0"/>
              <a:t>20/09/2021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77B6878-7CBF-5C44-AFD6-74C34C92A5FF}" type="slidenum">
              <a:rPr lang="it-IT" smtClean="0"/>
              <a:t>‹N›</a:t>
            </a:fld>
            <a:endParaRPr lang="it-IT"/>
          </a:p>
        </p:txBody>
      </p:sp>
    </p:spTree>
    <p:extLst>
      <p:ext uri="{BB962C8B-B14F-4D97-AF65-F5344CB8AC3E}">
        <p14:creationId xmlns:p14="http://schemas.microsoft.com/office/powerpoint/2010/main" val="267833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2C37D-CF53-5047-AC80-20CDCEFF96A5}" type="datetimeFigureOut">
              <a:rPr lang="it-IT" smtClean="0"/>
              <a:t>20/09/2021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77B6878-7CBF-5C44-AFD6-74C34C92A5FF}" type="slidenum">
              <a:rPr lang="it-IT" smtClean="0"/>
              <a:t>‹N›</a:t>
            </a:fld>
            <a:endParaRPr lang="it-IT"/>
          </a:p>
        </p:txBody>
      </p:sp>
    </p:spTree>
    <p:extLst>
      <p:ext uri="{BB962C8B-B14F-4D97-AF65-F5344CB8AC3E}">
        <p14:creationId xmlns:p14="http://schemas.microsoft.com/office/powerpoint/2010/main" val="91953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19891" y="457200"/>
            <a:ext cx="2902585" cy="1600200"/>
          </a:xfrm>
        </p:spPr>
        <p:txBody>
          <a:bodyPr anchor="b"/>
          <a:lstStyle>
            <a:lvl1pPr>
              <a:defRPr sz="3149"/>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25976" y="987427"/>
            <a:ext cx="4556016" cy="4873625"/>
          </a:xfrm>
        </p:spPr>
        <p:txBody>
          <a:bodyPr/>
          <a:lstStyle>
            <a:lvl1pPr>
              <a:defRPr sz="3149"/>
            </a:lvl1pPr>
            <a:lvl2pPr>
              <a:defRPr sz="2756"/>
            </a:lvl2pPr>
            <a:lvl3pPr>
              <a:defRPr sz="2362"/>
            </a:lvl3pPr>
            <a:lvl4pPr>
              <a:defRPr sz="1968"/>
            </a:lvl4pPr>
            <a:lvl5pPr>
              <a:defRPr sz="1968"/>
            </a:lvl5pPr>
            <a:lvl6pPr>
              <a:defRPr sz="1968"/>
            </a:lvl6pPr>
            <a:lvl7pPr>
              <a:defRPr sz="1968"/>
            </a:lvl7pPr>
            <a:lvl8pPr>
              <a:defRPr sz="1968"/>
            </a:lvl8pPr>
            <a:lvl9pPr>
              <a:defRPr sz="1968"/>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19891" y="2057400"/>
            <a:ext cx="2902585" cy="3811588"/>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172C37D-CF53-5047-AC80-20CDCEFF96A5}" type="datetimeFigureOut">
              <a:rPr lang="it-IT" smtClean="0"/>
              <a:t>20/09/2021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77B6878-7CBF-5C44-AFD6-74C34C92A5FF}" type="slidenum">
              <a:rPr lang="it-IT" smtClean="0"/>
              <a:t>‹N›</a:t>
            </a:fld>
            <a:endParaRPr lang="it-IT"/>
          </a:p>
        </p:txBody>
      </p:sp>
    </p:spTree>
    <p:extLst>
      <p:ext uri="{BB962C8B-B14F-4D97-AF65-F5344CB8AC3E}">
        <p14:creationId xmlns:p14="http://schemas.microsoft.com/office/powerpoint/2010/main" val="139776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19891" y="457200"/>
            <a:ext cx="2902585" cy="1600200"/>
          </a:xfrm>
        </p:spPr>
        <p:txBody>
          <a:bodyPr anchor="b"/>
          <a:lstStyle>
            <a:lvl1pPr>
              <a:defRPr sz="3149"/>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25976" y="987427"/>
            <a:ext cx="4556016" cy="4873625"/>
          </a:xfrm>
        </p:spPr>
        <p:txBody>
          <a:bodyPr anchor="t"/>
          <a:lstStyle>
            <a:lvl1pPr marL="0" indent="0">
              <a:buNone/>
              <a:defRPr sz="3149"/>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it-IT"/>
              <a:t>Fare clic sull'icona per inserire un'immagine</a:t>
            </a:r>
            <a:endParaRPr lang="en-US" dirty="0"/>
          </a:p>
        </p:txBody>
      </p:sp>
      <p:sp>
        <p:nvSpPr>
          <p:cNvPr id="4" name="Text Placeholder 3"/>
          <p:cNvSpPr>
            <a:spLocks noGrp="1"/>
          </p:cNvSpPr>
          <p:nvPr>
            <p:ph type="body" sz="half" idx="2"/>
          </p:nvPr>
        </p:nvSpPr>
        <p:spPr>
          <a:xfrm>
            <a:off x="619891" y="2057400"/>
            <a:ext cx="2902585" cy="3811588"/>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172C37D-CF53-5047-AC80-20CDCEFF96A5}" type="datetimeFigureOut">
              <a:rPr lang="it-IT" smtClean="0"/>
              <a:t>20/09/2021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77B6878-7CBF-5C44-AFD6-74C34C92A5FF}" type="slidenum">
              <a:rPr lang="it-IT" smtClean="0"/>
              <a:t>‹N›</a:t>
            </a:fld>
            <a:endParaRPr lang="it-IT"/>
          </a:p>
        </p:txBody>
      </p:sp>
    </p:spTree>
    <p:extLst>
      <p:ext uri="{BB962C8B-B14F-4D97-AF65-F5344CB8AC3E}">
        <p14:creationId xmlns:p14="http://schemas.microsoft.com/office/powerpoint/2010/main" val="370684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365127"/>
            <a:ext cx="7762102"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18718" y="1825625"/>
            <a:ext cx="7762102"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18718" y="6356352"/>
            <a:ext cx="2024896" cy="365125"/>
          </a:xfrm>
          <a:prstGeom prst="rect">
            <a:avLst/>
          </a:prstGeom>
        </p:spPr>
        <p:txBody>
          <a:bodyPr vert="horz" lIns="91440" tIns="45720" rIns="91440" bIns="45720" rtlCol="0" anchor="ctr"/>
          <a:lstStyle>
            <a:lvl1pPr algn="l">
              <a:defRPr sz="1181">
                <a:solidFill>
                  <a:schemeClr val="tx1">
                    <a:tint val="75000"/>
                  </a:schemeClr>
                </a:solidFill>
              </a:defRPr>
            </a:lvl1pPr>
          </a:lstStyle>
          <a:p>
            <a:fld id="{3172C37D-CF53-5047-AC80-20CDCEFF96A5}" type="datetimeFigureOut">
              <a:rPr lang="it-IT" smtClean="0"/>
              <a:t>20/09/2021</a:t>
            </a:fld>
            <a:endParaRPr lang="it-IT"/>
          </a:p>
        </p:txBody>
      </p:sp>
      <p:sp>
        <p:nvSpPr>
          <p:cNvPr id="5" name="Footer Placeholder 4"/>
          <p:cNvSpPr>
            <a:spLocks noGrp="1"/>
          </p:cNvSpPr>
          <p:nvPr>
            <p:ph type="ftr" sz="quarter" idx="3"/>
          </p:nvPr>
        </p:nvSpPr>
        <p:spPr>
          <a:xfrm>
            <a:off x="2981097" y="6356352"/>
            <a:ext cx="3037344" cy="365125"/>
          </a:xfrm>
          <a:prstGeom prst="rect">
            <a:avLst/>
          </a:prstGeom>
        </p:spPr>
        <p:txBody>
          <a:bodyPr vert="horz" lIns="91440" tIns="45720" rIns="91440" bIns="45720" rtlCol="0" anchor="ctr"/>
          <a:lstStyle>
            <a:lvl1pPr algn="ctr">
              <a:defRPr sz="1181">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355924" y="6356352"/>
            <a:ext cx="2024896" cy="365125"/>
          </a:xfrm>
          <a:prstGeom prst="rect">
            <a:avLst/>
          </a:prstGeom>
        </p:spPr>
        <p:txBody>
          <a:bodyPr vert="horz" lIns="91440" tIns="45720" rIns="91440" bIns="45720" rtlCol="0" anchor="ctr"/>
          <a:lstStyle>
            <a:lvl1pPr algn="r">
              <a:defRPr sz="1181">
                <a:solidFill>
                  <a:schemeClr val="tx1">
                    <a:tint val="75000"/>
                  </a:schemeClr>
                </a:solidFill>
              </a:defRPr>
            </a:lvl1pPr>
          </a:lstStyle>
          <a:p>
            <a:fld id="{D77B6878-7CBF-5C44-AFD6-74C34C92A5FF}" type="slidenum">
              <a:rPr lang="it-IT" smtClean="0"/>
              <a:t>‹N›</a:t>
            </a:fld>
            <a:endParaRPr lang="it-IT"/>
          </a:p>
        </p:txBody>
      </p:sp>
    </p:spTree>
    <p:extLst>
      <p:ext uri="{BB962C8B-B14F-4D97-AF65-F5344CB8AC3E}">
        <p14:creationId xmlns:p14="http://schemas.microsoft.com/office/powerpoint/2010/main" val="2099300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99952" rtl="0" eaLnBrk="1" latinLnBrk="0" hangingPunct="1">
        <a:lnSpc>
          <a:spcPct val="90000"/>
        </a:lnSpc>
        <a:spcBef>
          <a:spcPct val="0"/>
        </a:spcBef>
        <a:buNone/>
        <a:defRPr sz="4330" kern="1200">
          <a:solidFill>
            <a:schemeClr val="tx1"/>
          </a:solidFill>
          <a:latin typeface="+mj-lt"/>
          <a:ea typeface="+mj-ea"/>
          <a:cs typeface="+mj-cs"/>
        </a:defRPr>
      </a:lvl1pPr>
    </p:titleStyle>
    <p:bodyStyle>
      <a:lvl1pPr marL="224988" indent="-224988" algn="l" defTabSz="899952" rtl="0" eaLnBrk="1" latinLnBrk="0" hangingPunct="1">
        <a:lnSpc>
          <a:spcPct val="90000"/>
        </a:lnSpc>
        <a:spcBef>
          <a:spcPts val="984"/>
        </a:spcBef>
        <a:buFont typeface="Arial" panose="020B0604020202020204" pitchFamily="34" charset="0"/>
        <a:buChar char="•"/>
        <a:defRPr sz="2756" kern="1200">
          <a:solidFill>
            <a:schemeClr val="tx1"/>
          </a:solidFill>
          <a:latin typeface="+mn-lt"/>
          <a:ea typeface="+mn-ea"/>
          <a:cs typeface="+mn-cs"/>
        </a:defRPr>
      </a:lvl1pPr>
      <a:lvl2pPr marL="674964" indent="-224988" algn="l" defTabSz="899952" rtl="0" eaLnBrk="1" latinLnBrk="0" hangingPunct="1">
        <a:lnSpc>
          <a:spcPct val="90000"/>
        </a:lnSpc>
        <a:spcBef>
          <a:spcPts val="492"/>
        </a:spcBef>
        <a:buFont typeface="Arial" panose="020B0604020202020204" pitchFamily="34" charset="0"/>
        <a:buChar char="•"/>
        <a:defRPr sz="2362" kern="1200">
          <a:solidFill>
            <a:schemeClr val="tx1"/>
          </a:solidFill>
          <a:latin typeface="+mn-lt"/>
          <a:ea typeface="+mn-ea"/>
          <a:cs typeface="+mn-cs"/>
        </a:defRPr>
      </a:lvl2pPr>
      <a:lvl3pPr marL="1124941" indent="-224988" algn="l" defTabSz="899952" rtl="0" eaLnBrk="1" latinLnBrk="0" hangingPunct="1">
        <a:lnSpc>
          <a:spcPct val="90000"/>
        </a:lnSpc>
        <a:spcBef>
          <a:spcPts val="492"/>
        </a:spcBef>
        <a:buFont typeface="Arial" panose="020B0604020202020204" pitchFamily="34" charset="0"/>
        <a:buChar char="•"/>
        <a:defRPr sz="1968" kern="1200">
          <a:solidFill>
            <a:schemeClr val="tx1"/>
          </a:solidFill>
          <a:latin typeface="+mn-lt"/>
          <a:ea typeface="+mn-ea"/>
          <a:cs typeface="+mn-cs"/>
        </a:defRPr>
      </a:lvl3pPr>
      <a:lvl4pPr marL="1574917"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4pPr>
      <a:lvl5pPr marL="2024893"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ehcr.coe.int/"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6.xml.rels><?xml version="1.0" encoding="UTF-8" standalone="yes"?>
<Relationships xmlns="http://schemas.openxmlformats.org/package/2006/relationships"><Relationship Id="rId3" Type="http://schemas.openxmlformats.org/officeDocument/2006/relationships/hyperlink" Target="https://hudoc.echr.coe.int/fre#{%22tabview%22:[%22document%22],%22itemid%22:[%22001-208870%22]}" TargetMode="External"/><Relationship Id="rId2" Type="http://schemas.openxmlformats.org/officeDocument/2006/relationships/hyperlink" Target="https://hudoc.echr.coe.int/fre#{%22tabview%22:[%22document%22],%22itemid%22:[%22001-210389%22]}"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AC49BD8-51DC-2E42-8EE4-4938F356125B}"/>
              </a:ext>
            </a:extLst>
          </p:cNvPr>
          <p:cNvSpPr/>
          <p:nvPr/>
        </p:nvSpPr>
        <p:spPr>
          <a:xfrm>
            <a:off x="-10510" y="3428461"/>
            <a:ext cx="8999538" cy="3420817"/>
          </a:xfrm>
          <a:prstGeom prst="rect">
            <a:avLst/>
          </a:prstGeom>
          <a:solidFill>
            <a:srgbClr val="81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a:p>
            <a:pPr algn="ctr"/>
            <a:endParaRPr lang="en-GB" sz="1632" dirty="0"/>
          </a:p>
          <a:p>
            <a:pPr algn="ctr"/>
            <a:endParaRPr lang="en-GB" sz="1632" dirty="0"/>
          </a:p>
          <a:p>
            <a:pPr algn="ctr"/>
            <a:r>
              <a:rPr lang="it-IT" sz="2800" b="1" i="0" dirty="0">
                <a:solidFill>
                  <a:schemeClr val="accent4"/>
                </a:solidFill>
                <a:effectLst/>
                <a:latin typeface="Open Sans" panose="020B0606030504020204" pitchFamily="34" charset="0"/>
              </a:rPr>
              <a:t>la prima sentenza della Corte Europea dei Diritti dell’Uomo a favore della vaccinazione obbligatoria. </a:t>
            </a:r>
            <a:r>
              <a:rPr lang="it-IT" sz="2800" b="0" i="0" dirty="0">
                <a:solidFill>
                  <a:schemeClr val="accent4"/>
                </a:solidFill>
                <a:effectLst/>
                <a:latin typeface="Open Sans" panose="020B0606030504020204" pitchFamily="34" charset="0"/>
              </a:rPr>
              <a:t> - </a:t>
            </a:r>
            <a:r>
              <a:rPr lang="it-IT" sz="2800" b="1" i="0" dirty="0">
                <a:solidFill>
                  <a:schemeClr val="accent4"/>
                </a:solidFill>
                <a:effectLst/>
                <a:latin typeface="Open Sans" panose="020B0606030504020204" pitchFamily="34" charset="0"/>
              </a:rPr>
              <a:t>Relatore Avv. Maurizio de Stefano </a:t>
            </a:r>
            <a:r>
              <a:rPr lang="it-IT" sz="2800" b="1" i="0" dirty="0">
                <a:solidFill>
                  <a:srgbClr val="111111"/>
                </a:solidFill>
                <a:effectLst/>
                <a:latin typeface="Open Sans" panose="020B0606030504020204" pitchFamily="34" charset="0"/>
              </a:rPr>
              <a:t>- </a:t>
            </a:r>
            <a:r>
              <a:rPr lang="it-IT" sz="2800" b="0" i="0" dirty="0">
                <a:solidFill>
                  <a:schemeClr val="accent6"/>
                </a:solidFill>
                <a:effectLst/>
                <a:latin typeface="Open Sans" panose="020B0606030504020204" pitchFamily="34" charset="0"/>
              </a:rPr>
              <a:t>Avvocato del Foro di Roma - Patrocinante dinanzi alla Corte Europea dei Diritti dell’Uomo</a:t>
            </a:r>
            <a:endParaRPr lang="en-GB" sz="2800" dirty="0">
              <a:solidFill>
                <a:schemeClr val="accent6"/>
              </a:solidFill>
            </a:endParaRPr>
          </a:p>
        </p:txBody>
      </p:sp>
      <p:sp>
        <p:nvSpPr>
          <p:cNvPr id="8" name="object 3">
            <a:extLst>
              <a:ext uri="{FF2B5EF4-FFF2-40B4-BE49-F238E27FC236}">
                <a16:creationId xmlns:a16="http://schemas.microsoft.com/office/drawing/2014/main" id="{2EF3B1E2-A1B8-F84D-A28E-47C476C26292}"/>
              </a:ext>
            </a:extLst>
          </p:cNvPr>
          <p:cNvSpPr txBox="1"/>
          <p:nvPr/>
        </p:nvSpPr>
        <p:spPr>
          <a:xfrm>
            <a:off x="220851" y="6159920"/>
            <a:ext cx="2522349" cy="605294"/>
          </a:xfrm>
          <a:prstGeom prst="rect">
            <a:avLst/>
          </a:prstGeom>
        </p:spPr>
        <p:txBody>
          <a:bodyPr vert="horz" wrap="square" lIns="0" tIns="0" rIns="0" bIns="0" rtlCol="0">
            <a:spAutoFit/>
          </a:bodyPr>
          <a:lstStyle/>
          <a:p>
            <a:pPr marL="11516">
              <a:spcBef>
                <a:spcPts val="199"/>
              </a:spcBef>
            </a:pPr>
            <a:endParaRPr lang="it-IT" sz="1200" b="1" spc="-32" dirty="0">
              <a:solidFill>
                <a:schemeClr val="bg1"/>
              </a:solidFill>
              <a:latin typeface="Palatino" pitchFamily="2" charset="77"/>
              <a:ea typeface="Palatino" pitchFamily="2" charset="77"/>
              <a:cs typeface="Lucida Sans"/>
            </a:endParaRPr>
          </a:p>
          <a:p>
            <a:pPr marL="11516">
              <a:spcBef>
                <a:spcPts val="199"/>
              </a:spcBef>
            </a:pPr>
            <a:r>
              <a:rPr lang="it-IT" sz="1200" b="1" spc="-32" dirty="0">
                <a:solidFill>
                  <a:schemeClr val="bg1"/>
                </a:solidFill>
                <a:latin typeface="Palatino" pitchFamily="2" charset="77"/>
                <a:ea typeface="Palatino" pitchFamily="2" charset="77"/>
                <a:cs typeface="Lucida Sans"/>
              </a:rPr>
              <a:t>21 settembre</a:t>
            </a:r>
          </a:p>
          <a:p>
            <a:pPr marL="11516">
              <a:spcBef>
                <a:spcPts val="199"/>
              </a:spcBef>
            </a:pPr>
            <a:r>
              <a:rPr lang="it-IT" sz="1200" b="1" spc="-32" dirty="0">
                <a:solidFill>
                  <a:schemeClr val="bg1"/>
                </a:solidFill>
                <a:latin typeface="Palatino" pitchFamily="2" charset="77"/>
                <a:ea typeface="Palatino" pitchFamily="2" charset="77"/>
                <a:cs typeface="Lucida Sans"/>
              </a:rPr>
              <a:t> 2021</a:t>
            </a:r>
            <a:endParaRPr lang="it-IT" sz="1200" b="1" dirty="0">
              <a:solidFill>
                <a:schemeClr val="bg1"/>
              </a:solidFill>
              <a:latin typeface="Palatino" pitchFamily="2" charset="77"/>
              <a:ea typeface="Palatino" pitchFamily="2" charset="77"/>
              <a:cs typeface="Lucida Sans"/>
            </a:endParaRPr>
          </a:p>
        </p:txBody>
      </p:sp>
      <p:sp>
        <p:nvSpPr>
          <p:cNvPr id="2" name="CasellaDiTesto 1">
            <a:extLst>
              <a:ext uri="{FF2B5EF4-FFF2-40B4-BE49-F238E27FC236}">
                <a16:creationId xmlns:a16="http://schemas.microsoft.com/office/drawing/2014/main" id="{9A371242-75C7-E04F-BB02-822D80EA7B59}"/>
              </a:ext>
            </a:extLst>
          </p:cNvPr>
          <p:cNvSpPr txBox="1"/>
          <p:nvPr/>
        </p:nvSpPr>
        <p:spPr>
          <a:xfrm>
            <a:off x="146045" y="4629641"/>
            <a:ext cx="293157" cy="307777"/>
          </a:xfrm>
          <a:prstGeom prst="rect">
            <a:avLst/>
          </a:prstGeom>
          <a:noFill/>
        </p:spPr>
        <p:txBody>
          <a:bodyPr wrap="none" rtlCol="0">
            <a:spAutoFit/>
          </a:bodyPr>
          <a:lstStyle/>
          <a:p>
            <a:r>
              <a:rPr lang="it-IT" sz="1400" b="1" spc="-68" dirty="0">
                <a:solidFill>
                  <a:schemeClr val="bg1"/>
                </a:solidFill>
                <a:latin typeface="Palatino" pitchFamily="2" charset="77"/>
                <a:ea typeface="Palatino" pitchFamily="2" charset="77"/>
                <a:cs typeface="Lucida Sans" charset="0"/>
              </a:rPr>
              <a:t>   </a:t>
            </a:r>
            <a:endParaRPr lang="it-IT" sz="1400" b="1" dirty="0">
              <a:solidFill>
                <a:schemeClr val="bg1"/>
              </a:solidFill>
              <a:latin typeface="Palatino" pitchFamily="2" charset="77"/>
              <a:ea typeface="Palatino" pitchFamily="2" charset="77"/>
            </a:endParaRPr>
          </a:p>
        </p:txBody>
      </p:sp>
      <p:pic>
        <p:nvPicPr>
          <p:cNvPr id="6" name="Immagine 5" descr="Immagine che contiene erba, esterni, campo&#10;&#10;Descrizione generata automaticamente">
            <a:extLst>
              <a:ext uri="{FF2B5EF4-FFF2-40B4-BE49-F238E27FC236}">
                <a16:creationId xmlns:a16="http://schemas.microsoft.com/office/drawing/2014/main" id="{DA3D42C9-3F48-4232-8F82-2DEF700C508D}"/>
              </a:ext>
            </a:extLst>
          </p:cNvPr>
          <p:cNvPicPr>
            <a:picLocks noChangeAspect="1"/>
          </p:cNvPicPr>
          <p:nvPr/>
        </p:nvPicPr>
        <p:blipFill>
          <a:blip r:embed="rId2"/>
          <a:stretch>
            <a:fillRect/>
          </a:stretch>
        </p:blipFill>
        <p:spPr>
          <a:xfrm>
            <a:off x="0" y="-197018"/>
            <a:ext cx="8999538" cy="2625425"/>
          </a:xfrm>
          <a:prstGeom prst="rect">
            <a:avLst/>
          </a:prstGeom>
        </p:spPr>
      </p:pic>
      <p:sp>
        <p:nvSpPr>
          <p:cNvPr id="5" name="AutoShape 4" descr="foroeuropeo.it">
            <a:extLst>
              <a:ext uri="{FF2B5EF4-FFF2-40B4-BE49-F238E27FC236}">
                <a16:creationId xmlns:a16="http://schemas.microsoft.com/office/drawing/2014/main" id="{49ACA1B6-FECA-473B-B0F0-A41F0E330FF0}"/>
              </a:ext>
            </a:extLst>
          </p:cNvPr>
          <p:cNvSpPr>
            <a:spLocks noChangeAspect="1" noChangeArrowheads="1"/>
          </p:cNvSpPr>
          <p:nvPr/>
        </p:nvSpPr>
        <p:spPr bwMode="auto">
          <a:xfrm>
            <a:off x="2417269" y="2708285"/>
            <a:ext cx="5760621" cy="6501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it-IT" sz="3200" dirty="0">
                <a:highlight>
                  <a:srgbClr val="FFFF00"/>
                </a:highlight>
              </a:rPr>
              <a:t>https://www.foroeuropeo.it/</a:t>
            </a:r>
          </a:p>
        </p:txBody>
      </p:sp>
      <p:sp>
        <p:nvSpPr>
          <p:cNvPr id="7" name="AutoShape 6" descr="foroeuropeo.it">
            <a:extLst>
              <a:ext uri="{FF2B5EF4-FFF2-40B4-BE49-F238E27FC236}">
                <a16:creationId xmlns:a16="http://schemas.microsoft.com/office/drawing/2014/main" id="{B4BBD4CA-2D1B-46CD-8755-32920B20A101}"/>
              </a:ext>
            </a:extLst>
          </p:cNvPr>
          <p:cNvSpPr>
            <a:spLocks noChangeAspect="1" noChangeArrowheads="1"/>
          </p:cNvSpPr>
          <p:nvPr/>
        </p:nvSpPr>
        <p:spPr bwMode="auto">
          <a:xfrm>
            <a:off x="4777465" y="2269253"/>
            <a:ext cx="3400425" cy="1019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571219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4EDE47-BE8F-4E8E-A9B1-0A98EB506741}"/>
              </a:ext>
            </a:extLst>
          </p:cNvPr>
          <p:cNvSpPr>
            <a:spLocks noGrp="1"/>
          </p:cNvSpPr>
          <p:nvPr>
            <p:ph type="title"/>
          </p:nvPr>
        </p:nvSpPr>
        <p:spPr>
          <a:xfrm>
            <a:off x="6034189" y="640081"/>
            <a:ext cx="2492871" cy="3708895"/>
          </a:xfrm>
          <a:noFill/>
        </p:spPr>
        <p:txBody>
          <a:bodyPr vert="horz" lIns="91440" tIns="45720" rIns="91440" bIns="45720" rtlCol="0" anchor="b">
            <a:normAutofit/>
          </a:bodyPr>
          <a:lstStyle/>
          <a:p>
            <a:pPr defTabSz="914400"/>
            <a:r>
              <a:rPr lang="en-US" sz="2900" dirty="0">
                <a:solidFill>
                  <a:schemeClr val="bg1"/>
                </a:solidFill>
              </a:rPr>
              <a:t>UNIONE EUROPEA</a:t>
            </a:r>
            <a:br>
              <a:rPr lang="en-US" sz="2900" dirty="0">
                <a:solidFill>
                  <a:schemeClr val="bg1"/>
                </a:solidFill>
              </a:rPr>
            </a:br>
            <a:r>
              <a:rPr lang="en-US" sz="2900" dirty="0">
                <a:solidFill>
                  <a:schemeClr val="bg1"/>
                </a:solidFill>
              </a:rPr>
              <a:t>27 STATI</a:t>
            </a:r>
            <a:br>
              <a:rPr lang="en-US" sz="2900" dirty="0">
                <a:solidFill>
                  <a:schemeClr val="bg1"/>
                </a:solidFill>
              </a:rPr>
            </a:br>
            <a:br>
              <a:rPr lang="en-US" sz="2900" dirty="0">
                <a:solidFill>
                  <a:schemeClr val="bg1"/>
                </a:solidFill>
              </a:rPr>
            </a:br>
            <a:r>
              <a:rPr lang="en-US" sz="2900" b="1" dirty="0">
                <a:solidFill>
                  <a:schemeClr val="bg1"/>
                </a:solidFill>
              </a:rPr>
              <a:t>CORTE DI GIUSTIZIA DELL’UNIONE EUROPEA</a:t>
            </a:r>
            <a:br>
              <a:rPr lang="en-US" sz="2900" dirty="0">
                <a:solidFill>
                  <a:schemeClr val="bg1"/>
                </a:solidFill>
              </a:rPr>
            </a:br>
            <a:r>
              <a:rPr lang="en-US" sz="2900" b="1" dirty="0">
                <a:solidFill>
                  <a:schemeClr val="bg1"/>
                </a:solidFill>
              </a:rPr>
              <a:t>LUSSEMBURGO</a:t>
            </a:r>
            <a:endParaRPr lang="en-US" sz="2900" dirty="0">
              <a:solidFill>
                <a:schemeClr val="bg1"/>
              </a:solidFill>
            </a:endParaRPr>
          </a:p>
        </p:txBody>
      </p:sp>
      <p:pic>
        <p:nvPicPr>
          <p:cNvPr id="3074" name="Picture 2">
            <a:extLst>
              <a:ext uri="{FF2B5EF4-FFF2-40B4-BE49-F238E27FC236}">
                <a16:creationId xmlns:a16="http://schemas.microsoft.com/office/drawing/2014/main" id="{538A5D62-71A7-4E9C-9721-BA150F18DFB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309" r="11557" b="-1"/>
          <a:stretch/>
        </p:blipFill>
        <p:spPr bwMode="auto">
          <a:xfrm>
            <a:off x="20" y="10"/>
            <a:ext cx="5561694"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F3F7679E-D0E7-4C1B-A65E-38F4D07C9B22}"/>
              </a:ext>
            </a:extLst>
          </p:cNvPr>
          <p:cNvSpPr txBox="1"/>
          <p:nvPr/>
        </p:nvSpPr>
        <p:spPr>
          <a:xfrm>
            <a:off x="649605" y="970895"/>
            <a:ext cx="4499610" cy="923330"/>
          </a:xfrm>
          <a:prstGeom prst="rect">
            <a:avLst/>
          </a:prstGeom>
          <a:noFill/>
        </p:spPr>
        <p:txBody>
          <a:bodyPr wrap="square">
            <a:spAutoFit/>
          </a:bodyPr>
          <a:lstStyle/>
          <a:p>
            <a:pPr lvl="0"/>
            <a:r>
              <a:rPr lang="it-IT" sz="1800" b="0" dirty="0">
                <a:solidFill>
                  <a:schemeClr val="bg1"/>
                </a:solidFill>
                <a:highlight>
                  <a:srgbClr val="000080"/>
                </a:highlight>
              </a:rPr>
              <a:t>NESSUNA PRONUNCIA DELLA </a:t>
            </a:r>
          </a:p>
          <a:p>
            <a:pPr lvl="0"/>
            <a:r>
              <a:rPr lang="it-IT" sz="1800" b="0" dirty="0">
                <a:solidFill>
                  <a:schemeClr val="bg1"/>
                </a:solidFill>
                <a:highlight>
                  <a:srgbClr val="000080"/>
                </a:highlight>
              </a:rPr>
              <a:t>CORTE DI GIUSTIZIA DELL’UNIONE EUROPEA (Lussemburgo)</a:t>
            </a:r>
            <a:endParaRPr lang="en-US" sz="1800" dirty="0">
              <a:solidFill>
                <a:schemeClr val="bg1"/>
              </a:solidFill>
              <a:highlight>
                <a:srgbClr val="000080"/>
              </a:highlight>
            </a:endParaRPr>
          </a:p>
        </p:txBody>
      </p:sp>
    </p:spTree>
    <p:extLst>
      <p:ext uri="{BB962C8B-B14F-4D97-AF65-F5344CB8AC3E}">
        <p14:creationId xmlns:p14="http://schemas.microsoft.com/office/powerpoint/2010/main" val="1781319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ACF2B-CA5C-4CF3-B2E6-0E621723E7D8}"/>
              </a:ext>
            </a:extLst>
          </p:cNvPr>
          <p:cNvSpPr>
            <a:spLocks noGrp="1"/>
          </p:cNvSpPr>
          <p:nvPr>
            <p:ph type="title"/>
          </p:nvPr>
        </p:nvSpPr>
        <p:spPr/>
        <p:txBody>
          <a:bodyPr/>
          <a:lstStyle/>
          <a:p>
            <a:r>
              <a:rPr lang="it-IT" dirty="0">
                <a:solidFill>
                  <a:srgbClr val="FF0000"/>
                </a:solidFill>
              </a:rPr>
              <a:t>Organi del</a:t>
            </a:r>
            <a:br>
              <a:rPr lang="it-IT" dirty="0">
                <a:solidFill>
                  <a:srgbClr val="FF0000"/>
                </a:solidFill>
              </a:rPr>
            </a:br>
            <a:r>
              <a:rPr lang="it-IT" dirty="0">
                <a:solidFill>
                  <a:srgbClr val="FF0000"/>
                </a:solidFill>
              </a:rPr>
              <a:t>Consiglio d’Europa (47 Stati)</a:t>
            </a:r>
          </a:p>
        </p:txBody>
      </p:sp>
      <p:graphicFrame>
        <p:nvGraphicFramePr>
          <p:cNvPr id="5" name="Segnaposto contenuto 2">
            <a:extLst>
              <a:ext uri="{FF2B5EF4-FFF2-40B4-BE49-F238E27FC236}">
                <a16:creationId xmlns:a16="http://schemas.microsoft.com/office/drawing/2014/main" id="{16A0CC0E-8926-41D0-AD53-B98608459A76}"/>
              </a:ext>
            </a:extLst>
          </p:cNvPr>
          <p:cNvGraphicFramePr>
            <a:graphicFrameLocks noGrp="1"/>
          </p:cNvGraphicFramePr>
          <p:nvPr>
            <p:ph idx="1"/>
          </p:nvPr>
        </p:nvGraphicFramePr>
        <p:xfrm>
          <a:off x="618718" y="1825625"/>
          <a:ext cx="776210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900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ACF2B-CA5C-4CF3-B2E6-0E621723E7D8}"/>
              </a:ext>
            </a:extLst>
          </p:cNvPr>
          <p:cNvSpPr>
            <a:spLocks noGrp="1"/>
          </p:cNvSpPr>
          <p:nvPr>
            <p:ph type="title"/>
          </p:nvPr>
        </p:nvSpPr>
        <p:spPr/>
        <p:txBody>
          <a:bodyPr>
            <a:normAutofit fontScale="90000"/>
          </a:bodyPr>
          <a:lstStyle/>
          <a:p>
            <a:r>
              <a:rPr lang="it-IT" sz="2200" dirty="0">
                <a:solidFill>
                  <a:srgbClr val="FF0000"/>
                </a:solidFill>
              </a:rPr>
              <a:t>Atti e provvedimenti del Consiglio d’Europa (47 Stati)</a:t>
            </a:r>
            <a:br>
              <a:rPr lang="it-IT" sz="3600" dirty="0">
                <a:solidFill>
                  <a:srgbClr val="FF0000"/>
                </a:solidFill>
              </a:rPr>
            </a:br>
            <a:r>
              <a:rPr lang="it-IT" sz="3600" dirty="0">
                <a:solidFill>
                  <a:srgbClr val="FF0000"/>
                </a:solidFill>
              </a:rPr>
              <a:t>Risoluzione n. 2361 del 27 gennaio 2021 dell’Assemblea Parlamentare</a:t>
            </a:r>
            <a:br>
              <a:rPr lang="fr-FR" sz="1200" b="1" i="0" dirty="0">
                <a:solidFill>
                  <a:srgbClr val="2E487B"/>
                </a:solidFill>
                <a:effectLst/>
                <a:latin typeface="-apple-system"/>
              </a:rPr>
            </a:br>
            <a:br>
              <a:rPr lang="it-IT" sz="3100" dirty="0">
                <a:solidFill>
                  <a:srgbClr val="FF0000"/>
                </a:solidFill>
              </a:rPr>
            </a:br>
            <a:endParaRPr lang="it-IT" sz="3100" dirty="0">
              <a:solidFill>
                <a:srgbClr val="FF0000"/>
              </a:solidFill>
            </a:endParaRPr>
          </a:p>
        </p:txBody>
      </p:sp>
      <p:graphicFrame>
        <p:nvGraphicFramePr>
          <p:cNvPr id="5" name="Segnaposto contenuto 2">
            <a:extLst>
              <a:ext uri="{FF2B5EF4-FFF2-40B4-BE49-F238E27FC236}">
                <a16:creationId xmlns:a16="http://schemas.microsoft.com/office/drawing/2014/main" id="{16A0CC0E-8926-41D0-AD53-B98608459A76}"/>
              </a:ext>
            </a:extLst>
          </p:cNvPr>
          <p:cNvGraphicFramePr>
            <a:graphicFrameLocks noGrp="1"/>
          </p:cNvGraphicFramePr>
          <p:nvPr>
            <p:ph idx="1"/>
            <p:extLst>
              <p:ext uri="{D42A27DB-BD31-4B8C-83A1-F6EECF244321}">
                <p14:modId xmlns:p14="http://schemas.microsoft.com/office/powerpoint/2010/main" val="3291683711"/>
              </p:ext>
            </p:extLst>
          </p:nvPr>
        </p:nvGraphicFramePr>
        <p:xfrm>
          <a:off x="618718" y="1825625"/>
          <a:ext cx="776210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134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ACF2B-CA5C-4CF3-B2E6-0E621723E7D8}"/>
              </a:ext>
            </a:extLst>
          </p:cNvPr>
          <p:cNvSpPr>
            <a:spLocks noGrp="1"/>
          </p:cNvSpPr>
          <p:nvPr>
            <p:ph type="title"/>
          </p:nvPr>
        </p:nvSpPr>
        <p:spPr/>
        <p:txBody>
          <a:bodyPr>
            <a:normAutofit fontScale="90000"/>
          </a:bodyPr>
          <a:lstStyle/>
          <a:p>
            <a:r>
              <a:rPr lang="it-IT" sz="2200" dirty="0">
                <a:solidFill>
                  <a:srgbClr val="FF0000"/>
                </a:solidFill>
              </a:rPr>
              <a:t>Atti e provvedimenti del Consiglio d’Europa (47 Stati)</a:t>
            </a:r>
            <a:br>
              <a:rPr lang="it-IT" sz="3600" dirty="0">
                <a:solidFill>
                  <a:srgbClr val="FF0000"/>
                </a:solidFill>
              </a:rPr>
            </a:br>
            <a:r>
              <a:rPr lang="it-IT" sz="3600" dirty="0">
                <a:solidFill>
                  <a:srgbClr val="FF0000"/>
                </a:solidFill>
              </a:rPr>
              <a:t>Risoluzione n. 2383 del 23 giugno 2021 dell’Assemblea Parlamentare</a:t>
            </a:r>
            <a:br>
              <a:rPr lang="fr-FR" sz="1200" b="1" i="0" dirty="0">
                <a:solidFill>
                  <a:srgbClr val="2E487B"/>
                </a:solidFill>
                <a:effectLst/>
                <a:latin typeface="-apple-system"/>
              </a:rPr>
            </a:br>
            <a:br>
              <a:rPr lang="it-IT" sz="3100" dirty="0">
                <a:solidFill>
                  <a:srgbClr val="FF0000"/>
                </a:solidFill>
              </a:rPr>
            </a:br>
            <a:endParaRPr lang="it-IT" sz="3100" dirty="0">
              <a:solidFill>
                <a:srgbClr val="FF0000"/>
              </a:solidFill>
            </a:endParaRPr>
          </a:p>
        </p:txBody>
      </p:sp>
      <p:graphicFrame>
        <p:nvGraphicFramePr>
          <p:cNvPr id="5" name="Segnaposto contenuto 2">
            <a:extLst>
              <a:ext uri="{FF2B5EF4-FFF2-40B4-BE49-F238E27FC236}">
                <a16:creationId xmlns:a16="http://schemas.microsoft.com/office/drawing/2014/main" id="{16A0CC0E-8926-41D0-AD53-B98608459A76}"/>
              </a:ext>
            </a:extLst>
          </p:cNvPr>
          <p:cNvGraphicFramePr>
            <a:graphicFrameLocks noGrp="1"/>
          </p:cNvGraphicFramePr>
          <p:nvPr>
            <p:ph idx="1"/>
            <p:extLst>
              <p:ext uri="{D42A27DB-BD31-4B8C-83A1-F6EECF244321}">
                <p14:modId xmlns:p14="http://schemas.microsoft.com/office/powerpoint/2010/main" val="1567474555"/>
              </p:ext>
            </p:extLst>
          </p:nvPr>
        </p:nvGraphicFramePr>
        <p:xfrm>
          <a:off x="767641" y="1184987"/>
          <a:ext cx="7762102" cy="4749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393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ACF2B-CA5C-4CF3-B2E6-0E621723E7D8}"/>
              </a:ext>
            </a:extLst>
          </p:cNvPr>
          <p:cNvSpPr>
            <a:spLocks noGrp="1"/>
          </p:cNvSpPr>
          <p:nvPr>
            <p:ph type="title"/>
          </p:nvPr>
        </p:nvSpPr>
        <p:spPr/>
        <p:txBody>
          <a:bodyPr>
            <a:normAutofit fontScale="90000"/>
          </a:bodyPr>
          <a:lstStyle/>
          <a:p>
            <a:r>
              <a:rPr lang="it-IT" sz="2200" dirty="0">
                <a:solidFill>
                  <a:srgbClr val="FF0000"/>
                </a:solidFill>
              </a:rPr>
              <a:t>Atti e provvedimenti del Consiglio d’Europa (47 Stati)</a:t>
            </a:r>
            <a:br>
              <a:rPr lang="it-IT" sz="3600" dirty="0">
                <a:solidFill>
                  <a:srgbClr val="FF0000"/>
                </a:solidFill>
              </a:rPr>
            </a:br>
            <a:r>
              <a:rPr lang="it-IT" sz="3600" dirty="0">
                <a:solidFill>
                  <a:srgbClr val="FF0000"/>
                </a:solidFill>
              </a:rPr>
              <a:t>Risoluzione n. 2383 del 23 giugno 2021 dell’Assemblea Parlamentare </a:t>
            </a:r>
            <a:br>
              <a:rPr lang="fr-FR" sz="1200" b="1" i="0" dirty="0">
                <a:solidFill>
                  <a:srgbClr val="2E487B"/>
                </a:solidFill>
                <a:effectLst/>
                <a:latin typeface="-apple-system"/>
              </a:rPr>
            </a:br>
            <a:br>
              <a:rPr lang="it-IT" sz="3100" dirty="0">
                <a:solidFill>
                  <a:srgbClr val="FF0000"/>
                </a:solidFill>
              </a:rPr>
            </a:br>
            <a:endParaRPr lang="it-IT" sz="3100" dirty="0">
              <a:solidFill>
                <a:srgbClr val="FF0000"/>
              </a:solidFill>
            </a:endParaRPr>
          </a:p>
        </p:txBody>
      </p:sp>
      <p:graphicFrame>
        <p:nvGraphicFramePr>
          <p:cNvPr id="5" name="Segnaposto contenuto 2">
            <a:extLst>
              <a:ext uri="{FF2B5EF4-FFF2-40B4-BE49-F238E27FC236}">
                <a16:creationId xmlns:a16="http://schemas.microsoft.com/office/drawing/2014/main" id="{16A0CC0E-8926-41D0-AD53-B98608459A76}"/>
              </a:ext>
            </a:extLst>
          </p:cNvPr>
          <p:cNvGraphicFramePr>
            <a:graphicFrameLocks noGrp="1"/>
          </p:cNvGraphicFramePr>
          <p:nvPr>
            <p:ph idx="1"/>
            <p:extLst>
              <p:ext uri="{D42A27DB-BD31-4B8C-83A1-F6EECF244321}">
                <p14:modId xmlns:p14="http://schemas.microsoft.com/office/powerpoint/2010/main" val="2996975700"/>
              </p:ext>
            </p:extLst>
          </p:nvPr>
        </p:nvGraphicFramePr>
        <p:xfrm>
          <a:off x="767641" y="1184987"/>
          <a:ext cx="7762102" cy="4749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196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rte europea dei diritti dell'uomo - corte europea dei diritti dell'uomo foto e immagini stock">
            <a:extLst>
              <a:ext uri="{FF2B5EF4-FFF2-40B4-BE49-F238E27FC236}">
                <a16:creationId xmlns:a16="http://schemas.microsoft.com/office/drawing/2014/main" id="{D1F19655-D260-4890-B9C4-AA851C21F9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6" r="1407" b="-2"/>
          <a:stretch/>
        </p:blipFill>
        <p:spPr bwMode="auto">
          <a:xfrm>
            <a:off x="505319" y="685800"/>
            <a:ext cx="7987994"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84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BBA8CE7E-E098-41B3-B340-9CFE4C373F2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80"/>
          <a:stretch/>
        </p:blipFill>
        <p:spPr bwMode="auto">
          <a:xfrm>
            <a:off x="20" y="10"/>
            <a:ext cx="8999517"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8999537"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AF6458E-0E65-4649-8511-3C554D2E8A12}"/>
              </a:ext>
            </a:extLst>
          </p:cNvPr>
          <p:cNvSpPr>
            <a:spLocks noGrp="1"/>
          </p:cNvSpPr>
          <p:nvPr>
            <p:ph type="title"/>
          </p:nvPr>
        </p:nvSpPr>
        <p:spPr>
          <a:xfrm>
            <a:off x="386698" y="5317240"/>
            <a:ext cx="8275356" cy="744836"/>
          </a:xfrm>
        </p:spPr>
        <p:txBody>
          <a:bodyPr vert="horz" lIns="91440" tIns="45720" rIns="91440" bIns="45720" rtlCol="0" anchor="ctr">
            <a:normAutofit/>
          </a:bodyPr>
          <a:lstStyle/>
          <a:p>
            <a:pPr algn="ctr" defTabSz="914400"/>
            <a:r>
              <a:rPr lang="en-US" sz="2200" b="1">
                <a:solidFill>
                  <a:schemeClr val="tx1">
                    <a:lumMod val="85000"/>
                    <a:lumOff val="15000"/>
                  </a:schemeClr>
                </a:solidFill>
              </a:rPr>
              <a:t>CORTE EUROPEA DEI DIRITTI DELL’UOMO, Strasburgo </a:t>
            </a:r>
            <a:br>
              <a:rPr lang="en-US" sz="2200" b="1">
                <a:solidFill>
                  <a:schemeClr val="tx1">
                    <a:lumMod val="85000"/>
                    <a:lumOff val="15000"/>
                  </a:schemeClr>
                </a:solidFill>
              </a:rPr>
            </a:br>
            <a:r>
              <a:rPr lang="en-US" sz="2200" b="1">
                <a:solidFill>
                  <a:schemeClr val="tx1">
                    <a:lumMod val="85000"/>
                    <a:lumOff val="15000"/>
                  </a:schemeClr>
                </a:solidFill>
              </a:rPr>
              <a:t>47 Stati</a:t>
            </a:r>
            <a:endParaRPr lang="en-US" sz="2200">
              <a:solidFill>
                <a:schemeClr val="tx1">
                  <a:lumMod val="85000"/>
                  <a:lumOff val="15000"/>
                </a:schemeClr>
              </a:solidFill>
            </a:endParaRPr>
          </a:p>
        </p:txBody>
      </p:sp>
      <p:cxnSp>
        <p:nvCxnSpPr>
          <p:cNvPr id="13320"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8999537"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8999537"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71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72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22031" y="1766812"/>
            <a:ext cx="607124"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22031" y="1423780"/>
            <a:ext cx="507667"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73412" y="1239381"/>
            <a:ext cx="256286"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73411" y="1230651"/>
            <a:ext cx="7535531"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8259106E-7B9C-46A5-9E39-CE435802DF43}"/>
              </a:ext>
            </a:extLst>
          </p:cNvPr>
          <p:cNvSpPr>
            <a:spLocks noGrp="1"/>
          </p:cNvSpPr>
          <p:nvPr>
            <p:ph type="title"/>
          </p:nvPr>
        </p:nvSpPr>
        <p:spPr>
          <a:xfrm>
            <a:off x="1381078" y="1607809"/>
            <a:ext cx="6817582" cy="2876680"/>
          </a:xfrm>
        </p:spPr>
        <p:txBody>
          <a:bodyPr vert="horz" lIns="91440" tIns="45720" rIns="91440" bIns="45720" rtlCol="0" anchor="b">
            <a:normAutofit/>
          </a:bodyPr>
          <a:lstStyle/>
          <a:p>
            <a:pPr defTabSz="914400"/>
            <a:r>
              <a:rPr lang="en-US" sz="4000" kern="1200" dirty="0">
                <a:solidFill>
                  <a:srgbClr val="FFFFFF"/>
                </a:solidFill>
                <a:latin typeface="+mj-lt"/>
                <a:ea typeface="+mj-ea"/>
                <a:cs typeface="+mj-cs"/>
              </a:rPr>
              <a:t>IL SITO WEB DELLA CORTE EUROPEA DEI DIRITTI DELL’UOMO</a:t>
            </a:r>
            <a:br>
              <a:rPr lang="en-US" sz="4000" kern="1200" dirty="0">
                <a:solidFill>
                  <a:srgbClr val="FFFFFF"/>
                </a:solidFill>
                <a:latin typeface="+mj-lt"/>
                <a:ea typeface="+mj-ea"/>
                <a:cs typeface="+mj-cs"/>
              </a:rPr>
            </a:br>
            <a:r>
              <a:rPr lang="en-US" sz="4000" kern="1200" dirty="0" err="1">
                <a:solidFill>
                  <a:srgbClr val="FFFFFF"/>
                </a:solidFill>
                <a:latin typeface="+mj-lt"/>
                <a:ea typeface="+mj-ea"/>
                <a:cs typeface="+mj-cs"/>
              </a:rPr>
              <a:t>Strasburgo</a:t>
            </a: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3" name="Segnaposto testo 2">
            <a:extLst>
              <a:ext uri="{FF2B5EF4-FFF2-40B4-BE49-F238E27FC236}">
                <a16:creationId xmlns:a16="http://schemas.microsoft.com/office/drawing/2014/main" id="{910701D2-86C9-4FEB-9D26-667BA103F9A5}"/>
              </a:ext>
            </a:extLst>
          </p:cNvPr>
          <p:cNvSpPr>
            <a:spLocks noGrp="1"/>
          </p:cNvSpPr>
          <p:nvPr>
            <p:ph type="body" idx="1"/>
          </p:nvPr>
        </p:nvSpPr>
        <p:spPr>
          <a:xfrm>
            <a:off x="1467074" y="4810308"/>
            <a:ext cx="6645590" cy="1076551"/>
          </a:xfrm>
        </p:spPr>
        <p:txBody>
          <a:bodyPr vert="horz" lIns="91440" tIns="45720" rIns="91440" bIns="45720" rtlCol="0">
            <a:noAutofit/>
          </a:bodyPr>
          <a:lstStyle/>
          <a:p>
            <a:pPr defTabSz="914400">
              <a:spcBef>
                <a:spcPts val="1000"/>
              </a:spcBef>
            </a:pPr>
            <a:r>
              <a:rPr lang="en-US" sz="4000" b="1" kern="1200" dirty="0">
                <a:solidFill>
                  <a:schemeClr val="tx1"/>
                </a:solidFill>
                <a:latin typeface="+mn-lt"/>
                <a:ea typeface="+mn-ea"/>
                <a:cs typeface="+mn-cs"/>
                <a:hlinkClick r:id="rId2"/>
              </a:rPr>
              <a:t>www.ehcr.coe.int</a:t>
            </a:r>
            <a:endParaRPr lang="en-US" sz="4000" b="1" kern="1200" dirty="0">
              <a:solidFill>
                <a:schemeClr val="tx1"/>
              </a:solidFill>
              <a:latin typeface="+mn-lt"/>
              <a:ea typeface="+mn-ea"/>
              <a:cs typeface="+mn-cs"/>
            </a:endParaRPr>
          </a:p>
          <a:p>
            <a:pPr defTabSz="914400">
              <a:spcBef>
                <a:spcPts val="1000"/>
              </a:spcBef>
            </a:pPr>
            <a:r>
              <a:rPr lang="en-US" sz="4000" b="1" kern="1200" dirty="0">
                <a:solidFill>
                  <a:schemeClr val="tx1"/>
                </a:solidFill>
                <a:latin typeface="+mn-lt"/>
                <a:ea typeface="+mn-ea"/>
                <a:cs typeface="+mn-cs"/>
              </a:rPr>
              <a:t>HUDOC</a:t>
            </a:r>
          </a:p>
        </p:txBody>
      </p:sp>
    </p:spTree>
    <p:extLst>
      <p:ext uri="{BB962C8B-B14F-4D97-AF65-F5344CB8AC3E}">
        <p14:creationId xmlns:p14="http://schemas.microsoft.com/office/powerpoint/2010/main" val="2914253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9537"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18718" y="365125"/>
            <a:ext cx="7762101" cy="1325563"/>
          </a:xfrm>
        </p:spPr>
        <p:txBody>
          <a:bodyPr>
            <a:normAutofit/>
          </a:bodyPr>
          <a:lstStyle/>
          <a:p>
            <a:r>
              <a:rPr lang="it-IT" sz="2700">
                <a:solidFill>
                  <a:srgbClr val="FFFFFF"/>
                </a:solidFill>
              </a:rPr>
              <a:t>LA CORTE EUROPEA DEI DIRITTI DELL’UOMO(47 Stati, Strasburgo) </a:t>
            </a:r>
            <a:br>
              <a:rPr lang="it-IT" sz="2700">
                <a:solidFill>
                  <a:srgbClr val="FFFFFF"/>
                </a:solidFill>
              </a:rPr>
            </a:br>
            <a:r>
              <a:rPr lang="it-IT" sz="2700">
                <a:solidFill>
                  <a:srgbClr val="FFFFFF"/>
                </a:solidFill>
              </a:rPr>
              <a:t> LE IPOTESI di pronunciamento</a:t>
            </a:r>
          </a:p>
        </p:txBody>
      </p:sp>
      <p:graphicFrame>
        <p:nvGraphicFramePr>
          <p:cNvPr id="5" name="Segnaposto contenuto 2">
            <a:extLst>
              <a:ext uri="{FF2B5EF4-FFF2-40B4-BE49-F238E27FC236}">
                <a16:creationId xmlns:a16="http://schemas.microsoft.com/office/drawing/2014/main" id="{26377841-6D49-4D91-8F02-DBF58DD58DDA}"/>
              </a:ext>
            </a:extLst>
          </p:cNvPr>
          <p:cNvGraphicFramePr>
            <a:graphicFrameLocks noGrp="1"/>
          </p:cNvGraphicFramePr>
          <p:nvPr>
            <p:ph idx="1"/>
            <p:extLst>
              <p:ext uri="{D42A27DB-BD31-4B8C-83A1-F6EECF244321}">
                <p14:modId xmlns:p14="http://schemas.microsoft.com/office/powerpoint/2010/main" val="3192893972"/>
              </p:ext>
            </p:extLst>
          </p:nvPr>
        </p:nvGraphicFramePr>
        <p:xfrm>
          <a:off x="618718" y="1825625"/>
          <a:ext cx="776210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436590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9537"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B637DCC-FBDD-49D3-A97E-0D423CDD8BDF}"/>
              </a:ext>
            </a:extLst>
          </p:cNvPr>
          <p:cNvPicPr>
            <a:picLocks noChangeAspect="1"/>
          </p:cNvPicPr>
          <p:nvPr/>
        </p:nvPicPr>
        <p:blipFill rotWithShape="1">
          <a:blip r:embed="rId2">
            <a:alphaModFix amt="35000"/>
          </a:blip>
          <a:srcRect l="13729" r="12456"/>
          <a:stretch/>
        </p:blipFill>
        <p:spPr>
          <a:xfrm>
            <a:off x="20" y="10"/>
            <a:ext cx="8999517" cy="6857990"/>
          </a:xfrm>
          <a:prstGeom prst="rect">
            <a:avLst/>
          </a:prstGeom>
        </p:spPr>
      </p:pic>
      <p:sp>
        <p:nvSpPr>
          <p:cNvPr id="2" name="Titolo 1"/>
          <p:cNvSpPr>
            <a:spLocks noGrp="1"/>
          </p:cNvSpPr>
          <p:nvPr>
            <p:ph type="title"/>
          </p:nvPr>
        </p:nvSpPr>
        <p:spPr>
          <a:xfrm>
            <a:off x="618718" y="365125"/>
            <a:ext cx="7762101" cy="1325563"/>
          </a:xfrm>
        </p:spPr>
        <p:txBody>
          <a:bodyPr>
            <a:normAutofit/>
          </a:bodyPr>
          <a:lstStyle/>
          <a:p>
            <a:r>
              <a:rPr lang="it-IT" sz="2700">
                <a:solidFill>
                  <a:srgbClr val="FFFFFF"/>
                </a:solidFill>
              </a:rPr>
              <a:t>LA CORTE EUROPEA DEI DIRITTI DELL’UOMO(47 Stati, Strasburgo) </a:t>
            </a:r>
            <a:br>
              <a:rPr lang="it-IT" sz="2700">
                <a:solidFill>
                  <a:srgbClr val="FFFFFF"/>
                </a:solidFill>
              </a:rPr>
            </a:br>
            <a:r>
              <a:rPr lang="it-IT" sz="2700">
                <a:solidFill>
                  <a:srgbClr val="FFFFFF"/>
                </a:solidFill>
              </a:rPr>
              <a:t> LE IPOTESI di pronunciamento</a:t>
            </a:r>
          </a:p>
        </p:txBody>
      </p:sp>
      <p:graphicFrame>
        <p:nvGraphicFramePr>
          <p:cNvPr id="5" name="Segnaposto contenuto 2">
            <a:extLst>
              <a:ext uri="{FF2B5EF4-FFF2-40B4-BE49-F238E27FC236}">
                <a16:creationId xmlns:a16="http://schemas.microsoft.com/office/drawing/2014/main" id="{26377841-6D49-4D91-8F02-DBF58DD58DDA}"/>
              </a:ext>
            </a:extLst>
          </p:cNvPr>
          <p:cNvGraphicFramePr>
            <a:graphicFrameLocks noGrp="1"/>
          </p:cNvGraphicFramePr>
          <p:nvPr>
            <p:ph idx="1"/>
            <p:extLst>
              <p:ext uri="{D42A27DB-BD31-4B8C-83A1-F6EECF244321}">
                <p14:modId xmlns:p14="http://schemas.microsoft.com/office/powerpoint/2010/main" val="1108133361"/>
              </p:ext>
            </p:extLst>
          </p:nvPr>
        </p:nvGraphicFramePr>
        <p:xfrm>
          <a:off x="618718" y="1825625"/>
          <a:ext cx="776210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420469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61D246-5597-475D-B651-6682C04875A9}"/>
              </a:ext>
            </a:extLst>
          </p:cNvPr>
          <p:cNvSpPr>
            <a:spLocks noGrp="1"/>
          </p:cNvSpPr>
          <p:nvPr>
            <p:ph type="title"/>
          </p:nvPr>
        </p:nvSpPr>
        <p:spPr/>
        <p:txBody>
          <a:bodyPr/>
          <a:lstStyle/>
          <a:p>
            <a:r>
              <a:rPr lang="it-IT" dirty="0"/>
              <a:t>Vocabolario minimo dell’EUROPA</a:t>
            </a:r>
          </a:p>
        </p:txBody>
      </p:sp>
      <p:graphicFrame>
        <p:nvGraphicFramePr>
          <p:cNvPr id="5" name="Segnaposto contenuto 2">
            <a:extLst>
              <a:ext uri="{FF2B5EF4-FFF2-40B4-BE49-F238E27FC236}">
                <a16:creationId xmlns:a16="http://schemas.microsoft.com/office/drawing/2014/main" id="{E2006E7B-511F-49FA-B6D8-2BCD9BBD6B5A}"/>
              </a:ext>
            </a:extLst>
          </p:cNvPr>
          <p:cNvGraphicFramePr>
            <a:graphicFrameLocks noGrp="1"/>
          </p:cNvGraphicFramePr>
          <p:nvPr>
            <p:ph idx="1"/>
            <p:extLst>
              <p:ext uri="{D42A27DB-BD31-4B8C-83A1-F6EECF244321}">
                <p14:modId xmlns:p14="http://schemas.microsoft.com/office/powerpoint/2010/main" val="479446153"/>
              </p:ext>
            </p:extLst>
          </p:nvPr>
        </p:nvGraphicFramePr>
        <p:xfrm>
          <a:off x="618718" y="1825625"/>
          <a:ext cx="776210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12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412428" y="365125"/>
            <a:ext cx="6968391" cy="1325563"/>
          </a:xfrm>
        </p:spPr>
        <p:txBody>
          <a:bodyPr>
            <a:normAutofit/>
          </a:bodyPr>
          <a:lstStyle/>
          <a:p>
            <a:r>
              <a:rPr lang="it-IT" sz="2900"/>
              <a:t>LA CORTE EUROPEA DEI DIRITTI DELL’UOMO(47 Stati, Strasburgo) </a:t>
            </a:r>
            <a:br>
              <a:rPr lang="it-IT" sz="2900"/>
            </a:br>
            <a:r>
              <a:rPr lang="it-IT" sz="2900"/>
              <a:t> LE IPOTESI di pronunciamento</a:t>
            </a:r>
          </a:p>
        </p:txBody>
      </p:sp>
      <p:graphicFrame>
        <p:nvGraphicFramePr>
          <p:cNvPr id="5" name="Segnaposto contenuto 2">
            <a:extLst>
              <a:ext uri="{FF2B5EF4-FFF2-40B4-BE49-F238E27FC236}">
                <a16:creationId xmlns:a16="http://schemas.microsoft.com/office/drawing/2014/main" id="{26377841-6D49-4D91-8F02-DBF58DD58DDA}"/>
              </a:ext>
            </a:extLst>
          </p:cNvPr>
          <p:cNvGraphicFramePr>
            <a:graphicFrameLocks noGrp="1"/>
          </p:cNvGraphicFramePr>
          <p:nvPr>
            <p:ph idx="1"/>
            <p:extLst>
              <p:ext uri="{D42A27DB-BD31-4B8C-83A1-F6EECF244321}">
                <p14:modId xmlns:p14="http://schemas.microsoft.com/office/powerpoint/2010/main" val="1484935169"/>
              </p:ext>
            </p:extLst>
          </p:nvPr>
        </p:nvGraphicFramePr>
        <p:xfrm>
          <a:off x="618718" y="1825625"/>
          <a:ext cx="776210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3790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1279" y="348865"/>
            <a:ext cx="7173433" cy="1576446"/>
          </a:xfrm>
        </p:spPr>
        <p:txBody>
          <a:bodyPr anchor="ctr">
            <a:normAutofit/>
          </a:bodyPr>
          <a:lstStyle/>
          <a:p>
            <a:r>
              <a:rPr lang="it-IT" sz="3400" dirty="0">
                <a:solidFill>
                  <a:srgbClr val="FF0000"/>
                </a:solidFill>
              </a:rPr>
              <a:t>LA CORTE EUROPEA DEI DIRITTI DELL’UOMO(47 Stati, Strasburgo) </a:t>
            </a:r>
            <a:br>
              <a:rPr lang="it-IT" sz="3400" dirty="0">
                <a:solidFill>
                  <a:srgbClr val="FF0000"/>
                </a:solidFill>
              </a:rPr>
            </a:br>
            <a:endParaRPr lang="it-IT" sz="3400" dirty="0">
              <a:solidFill>
                <a:srgbClr val="FF0000"/>
              </a:solidFill>
            </a:endParaRPr>
          </a:p>
        </p:txBody>
      </p:sp>
      <p:graphicFrame>
        <p:nvGraphicFramePr>
          <p:cNvPr id="5" name="Segnaposto contenuto 2">
            <a:extLst>
              <a:ext uri="{FF2B5EF4-FFF2-40B4-BE49-F238E27FC236}">
                <a16:creationId xmlns:a16="http://schemas.microsoft.com/office/drawing/2014/main" id="{26377841-6D49-4D91-8F02-DBF58DD58DDA}"/>
              </a:ext>
            </a:extLst>
          </p:cNvPr>
          <p:cNvGraphicFramePr>
            <a:graphicFrameLocks noGrp="1"/>
          </p:cNvGraphicFramePr>
          <p:nvPr>
            <p:ph idx="1"/>
            <p:extLst>
              <p:ext uri="{D42A27DB-BD31-4B8C-83A1-F6EECF244321}">
                <p14:modId xmlns:p14="http://schemas.microsoft.com/office/powerpoint/2010/main" val="2272066036"/>
              </p:ext>
            </p:extLst>
          </p:nvPr>
        </p:nvGraphicFramePr>
        <p:xfrm>
          <a:off x="475410" y="1450849"/>
          <a:ext cx="8066388" cy="485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273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1279" y="348865"/>
            <a:ext cx="7173433" cy="1576446"/>
          </a:xfrm>
        </p:spPr>
        <p:txBody>
          <a:bodyPr anchor="ctr">
            <a:normAutofit/>
          </a:bodyPr>
          <a:lstStyle/>
          <a:p>
            <a:r>
              <a:rPr lang="it-IT" sz="3400" dirty="0">
                <a:solidFill>
                  <a:srgbClr val="FF0000"/>
                </a:solidFill>
              </a:rPr>
              <a:t>LA CORTE EUROPEA DEI DIRITTI DELL’UOMO(47 Stati, Strasburgo) </a:t>
            </a:r>
            <a:br>
              <a:rPr lang="it-IT" sz="3400" dirty="0">
                <a:solidFill>
                  <a:srgbClr val="FF0000"/>
                </a:solidFill>
              </a:rPr>
            </a:br>
            <a:endParaRPr lang="it-IT" sz="3400" dirty="0">
              <a:solidFill>
                <a:srgbClr val="FF0000"/>
              </a:solidFill>
            </a:endParaRPr>
          </a:p>
        </p:txBody>
      </p:sp>
      <p:graphicFrame>
        <p:nvGraphicFramePr>
          <p:cNvPr id="5" name="Segnaposto contenuto 2">
            <a:extLst>
              <a:ext uri="{FF2B5EF4-FFF2-40B4-BE49-F238E27FC236}">
                <a16:creationId xmlns:a16="http://schemas.microsoft.com/office/drawing/2014/main" id="{26377841-6D49-4D91-8F02-DBF58DD58DDA}"/>
              </a:ext>
            </a:extLst>
          </p:cNvPr>
          <p:cNvGraphicFramePr>
            <a:graphicFrameLocks noGrp="1"/>
          </p:cNvGraphicFramePr>
          <p:nvPr>
            <p:ph idx="1"/>
            <p:extLst>
              <p:ext uri="{D42A27DB-BD31-4B8C-83A1-F6EECF244321}">
                <p14:modId xmlns:p14="http://schemas.microsoft.com/office/powerpoint/2010/main" val="613820096"/>
              </p:ext>
            </p:extLst>
          </p:nvPr>
        </p:nvGraphicFramePr>
        <p:xfrm>
          <a:off x="475410" y="1450849"/>
          <a:ext cx="8066388" cy="485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0949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9537"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A3910D2-772F-4350-AC0A-0C88D299F69E}"/>
              </a:ext>
            </a:extLst>
          </p:cNvPr>
          <p:cNvPicPr>
            <a:picLocks noChangeAspect="1"/>
          </p:cNvPicPr>
          <p:nvPr/>
        </p:nvPicPr>
        <p:blipFill rotWithShape="1">
          <a:blip r:embed="rId2">
            <a:alphaModFix amt="35000"/>
          </a:blip>
          <a:srcRect l="12406" r="-1" b="-1"/>
          <a:stretch/>
        </p:blipFill>
        <p:spPr>
          <a:xfrm>
            <a:off x="20" y="10"/>
            <a:ext cx="8999517" cy="6857990"/>
          </a:xfrm>
          <a:prstGeom prst="rect">
            <a:avLst/>
          </a:prstGeom>
        </p:spPr>
      </p:pic>
      <p:sp>
        <p:nvSpPr>
          <p:cNvPr id="2" name="Titolo 1"/>
          <p:cNvSpPr>
            <a:spLocks noGrp="1"/>
          </p:cNvSpPr>
          <p:nvPr>
            <p:ph type="title"/>
          </p:nvPr>
        </p:nvSpPr>
        <p:spPr>
          <a:xfrm>
            <a:off x="618718" y="365125"/>
            <a:ext cx="7762101" cy="1325563"/>
          </a:xfrm>
        </p:spPr>
        <p:txBody>
          <a:bodyPr>
            <a:normAutofit/>
          </a:bodyPr>
          <a:lstStyle/>
          <a:p>
            <a:pPr lvl="0"/>
            <a:r>
              <a:rPr lang="it-IT" sz="2700">
                <a:solidFill>
                  <a:srgbClr val="FFFFFF"/>
                </a:solidFill>
              </a:rPr>
              <a:t>LA CORTE EUROPEA DEI DIRITTI DELL’UOMO(47 Stati, Strasburgo) </a:t>
            </a:r>
            <a:br>
              <a:rPr lang="it-IT" sz="2700">
                <a:solidFill>
                  <a:srgbClr val="FFFFFF"/>
                </a:solidFill>
              </a:rPr>
            </a:br>
            <a:r>
              <a:rPr lang="it-IT" sz="2700">
                <a:solidFill>
                  <a:srgbClr val="FFFFFF"/>
                </a:solidFill>
              </a:rPr>
              <a:t> </a:t>
            </a:r>
          </a:p>
        </p:txBody>
      </p:sp>
      <p:graphicFrame>
        <p:nvGraphicFramePr>
          <p:cNvPr id="5" name="Segnaposto contenuto 2">
            <a:extLst>
              <a:ext uri="{FF2B5EF4-FFF2-40B4-BE49-F238E27FC236}">
                <a16:creationId xmlns:a16="http://schemas.microsoft.com/office/drawing/2014/main" id="{26377841-6D49-4D91-8F02-DBF58DD58DDA}"/>
              </a:ext>
            </a:extLst>
          </p:cNvPr>
          <p:cNvGraphicFramePr>
            <a:graphicFrameLocks noGrp="1"/>
          </p:cNvGraphicFramePr>
          <p:nvPr>
            <p:ph idx="1"/>
            <p:extLst>
              <p:ext uri="{D42A27DB-BD31-4B8C-83A1-F6EECF244321}">
                <p14:modId xmlns:p14="http://schemas.microsoft.com/office/powerpoint/2010/main" val="2459553813"/>
              </p:ext>
            </p:extLst>
          </p:nvPr>
        </p:nvGraphicFramePr>
        <p:xfrm>
          <a:off x="618718" y="1825625"/>
          <a:ext cx="776210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25926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1279" y="348865"/>
            <a:ext cx="7173433" cy="1576446"/>
          </a:xfrm>
        </p:spPr>
        <p:txBody>
          <a:bodyPr anchor="ctr">
            <a:normAutofit fontScale="90000"/>
          </a:bodyPr>
          <a:lstStyle/>
          <a:p>
            <a:r>
              <a:rPr lang="it-IT" sz="3400" dirty="0">
                <a:solidFill>
                  <a:srgbClr val="FFFFFF"/>
                </a:solidFill>
              </a:rPr>
              <a:t>L’E</a:t>
            </a:r>
            <a:r>
              <a:rPr lang="it-IT" sz="3400" dirty="0">
                <a:solidFill>
                  <a:srgbClr val="FF0000"/>
                </a:solidFill>
              </a:rPr>
              <a:t>LA CORTE EUROPEA DEI DIRITTI DELL’UOMO(47 Stati, Strasburgo) </a:t>
            </a:r>
            <a:br>
              <a:rPr lang="it-IT" sz="3400" dirty="0">
                <a:solidFill>
                  <a:srgbClr val="FF0000"/>
                </a:solidFill>
              </a:rPr>
            </a:br>
            <a:r>
              <a:rPr lang="it-IT" sz="3400" dirty="0">
                <a:solidFill>
                  <a:srgbClr val="FFFFFF"/>
                </a:solidFill>
              </a:rPr>
              <a:t>SAME DEL RICORSO DA PARTE DELLA CORTE: QUATTRO LE IPOTESI +1</a:t>
            </a:r>
          </a:p>
        </p:txBody>
      </p:sp>
      <p:graphicFrame>
        <p:nvGraphicFramePr>
          <p:cNvPr id="5" name="Segnaposto contenuto 2">
            <a:extLst>
              <a:ext uri="{FF2B5EF4-FFF2-40B4-BE49-F238E27FC236}">
                <a16:creationId xmlns:a16="http://schemas.microsoft.com/office/drawing/2014/main" id="{26377841-6D49-4D91-8F02-DBF58DD58DDA}"/>
              </a:ext>
            </a:extLst>
          </p:cNvPr>
          <p:cNvGraphicFramePr>
            <a:graphicFrameLocks noGrp="1"/>
          </p:cNvGraphicFramePr>
          <p:nvPr>
            <p:ph idx="1"/>
            <p:extLst>
              <p:ext uri="{D42A27DB-BD31-4B8C-83A1-F6EECF244321}">
                <p14:modId xmlns:p14="http://schemas.microsoft.com/office/powerpoint/2010/main" val="549310428"/>
              </p:ext>
            </p:extLst>
          </p:nvPr>
        </p:nvGraphicFramePr>
        <p:xfrm>
          <a:off x="475410" y="1296141"/>
          <a:ext cx="8066388" cy="5212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268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4155C20-3F0E-4576-8A0B-C345B6231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9537"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olo 1">
            <a:extLst>
              <a:ext uri="{FF2B5EF4-FFF2-40B4-BE49-F238E27FC236}">
                <a16:creationId xmlns:a16="http://schemas.microsoft.com/office/drawing/2014/main" id="{8259106E-7B9C-46A5-9E39-CE435802DF43}"/>
              </a:ext>
            </a:extLst>
          </p:cNvPr>
          <p:cNvSpPr>
            <a:spLocks noGrp="1"/>
          </p:cNvSpPr>
          <p:nvPr>
            <p:ph type="title"/>
          </p:nvPr>
        </p:nvSpPr>
        <p:spPr>
          <a:xfrm>
            <a:off x="344517" y="1598246"/>
            <a:ext cx="3362026" cy="5034817"/>
          </a:xfrm>
        </p:spPr>
        <p:txBody>
          <a:bodyPr vert="horz" lIns="91440" tIns="45720" rIns="91440" bIns="45720" rtlCol="0" anchor="t">
            <a:normAutofit/>
          </a:bodyPr>
          <a:lstStyle/>
          <a:p>
            <a:pPr defTabSz="914400"/>
            <a:r>
              <a:rPr lang="en-US" sz="2800" dirty="0" err="1">
                <a:solidFill>
                  <a:srgbClr val="FFFFFF"/>
                </a:solidFill>
              </a:rPr>
              <a:t>Tutte</a:t>
            </a:r>
            <a:r>
              <a:rPr lang="en-US" sz="2800" dirty="0">
                <a:solidFill>
                  <a:srgbClr val="FFFFFF"/>
                </a:solidFill>
              </a:rPr>
              <a:t> l</a:t>
            </a:r>
            <a:r>
              <a:rPr lang="en-US" sz="2800" kern="1200" dirty="0">
                <a:solidFill>
                  <a:srgbClr val="FFFFFF"/>
                </a:solidFill>
                <a:latin typeface="+mj-lt"/>
                <a:ea typeface="+mj-ea"/>
                <a:cs typeface="+mj-cs"/>
              </a:rPr>
              <a:t>e </a:t>
            </a:r>
            <a:r>
              <a:rPr lang="en-US" sz="2800" kern="1200" dirty="0" err="1">
                <a:solidFill>
                  <a:srgbClr val="FFFFFF"/>
                </a:solidFill>
                <a:latin typeface="+mj-lt"/>
                <a:ea typeface="+mj-ea"/>
                <a:cs typeface="+mj-cs"/>
              </a:rPr>
              <a:t>decisioni</a:t>
            </a:r>
            <a:r>
              <a:rPr lang="en-US" sz="2800" kern="1200" dirty="0">
                <a:solidFill>
                  <a:srgbClr val="FFFFFF"/>
                </a:solidFill>
                <a:latin typeface="+mj-lt"/>
                <a:ea typeface="+mj-ea"/>
                <a:cs typeface="+mj-cs"/>
              </a:rPr>
              <a:t> di </a:t>
            </a:r>
            <a:r>
              <a:rPr lang="en-US" sz="2800" kern="1200" dirty="0" err="1">
                <a:solidFill>
                  <a:srgbClr val="FFFFFF"/>
                </a:solidFill>
                <a:latin typeface="+mj-lt"/>
                <a:ea typeface="+mj-ea"/>
                <a:cs typeface="+mj-cs"/>
              </a:rPr>
              <a:t>irricevibilità</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della</a:t>
            </a:r>
            <a:r>
              <a:rPr lang="en-US" sz="2800" kern="1200" dirty="0">
                <a:solidFill>
                  <a:srgbClr val="FFFFFF"/>
                </a:solidFill>
                <a:latin typeface="+mj-lt"/>
                <a:ea typeface="+mj-ea"/>
                <a:cs typeface="+mj-cs"/>
              </a:rPr>
              <a:t> Corte di </a:t>
            </a:r>
            <a:r>
              <a:rPr lang="en-US" sz="2800" kern="1200" dirty="0" err="1">
                <a:solidFill>
                  <a:srgbClr val="FFFFFF"/>
                </a:solidFill>
                <a:latin typeface="+mj-lt"/>
                <a:ea typeface="+mj-ea"/>
                <a:cs typeface="+mj-cs"/>
              </a:rPr>
              <a:t>Strasburgo</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finora</a:t>
            </a:r>
            <a:r>
              <a:rPr lang="en-US" sz="2800" kern="1200" dirty="0">
                <a:solidFill>
                  <a:srgbClr val="FFFFFF"/>
                </a:solidFill>
                <a:latin typeface="+mj-lt"/>
                <a:ea typeface="+mj-ea"/>
                <a:cs typeface="+mj-cs"/>
              </a:rPr>
              <a:t> illustrate, NON </a:t>
            </a:r>
            <a:r>
              <a:rPr lang="en-US" sz="2800" kern="1200" dirty="0" err="1">
                <a:solidFill>
                  <a:srgbClr val="FFFFFF"/>
                </a:solidFill>
                <a:latin typeface="+mj-lt"/>
                <a:ea typeface="+mj-ea"/>
                <a:cs typeface="+mj-cs"/>
              </a:rPr>
              <a:t>si</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sono</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pronunciate</a:t>
            </a:r>
            <a:r>
              <a:rPr lang="en-US" sz="2800" kern="1200" dirty="0">
                <a:solidFill>
                  <a:srgbClr val="FFFFFF"/>
                </a:solidFill>
                <a:latin typeface="+mj-lt"/>
                <a:ea typeface="+mj-ea"/>
                <a:cs typeface="+mj-cs"/>
              </a:rPr>
              <a:t>  o non </a:t>
            </a:r>
            <a:r>
              <a:rPr lang="en-US" sz="2800" kern="1200" dirty="0" err="1">
                <a:solidFill>
                  <a:srgbClr val="FFFFFF"/>
                </a:solidFill>
                <a:latin typeface="+mj-lt"/>
                <a:ea typeface="+mj-ea"/>
                <a:cs typeface="+mj-cs"/>
              </a:rPr>
              <a:t>hanno</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motivato</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espressamente</a:t>
            </a:r>
            <a:r>
              <a:rPr lang="en-US" sz="2800" kern="1200" dirty="0">
                <a:solidFill>
                  <a:srgbClr val="FFFFFF"/>
                </a:solidFill>
                <a:latin typeface="+mj-lt"/>
                <a:ea typeface="+mj-ea"/>
                <a:cs typeface="+mj-cs"/>
              </a:rPr>
              <a:t> circa </a:t>
            </a:r>
            <a:r>
              <a:rPr lang="en-US" sz="2800" kern="1200" dirty="0" err="1">
                <a:solidFill>
                  <a:srgbClr val="FFFFFF"/>
                </a:solidFill>
                <a:latin typeface="+mj-lt"/>
                <a:ea typeface="+mj-ea"/>
                <a:cs typeface="+mj-cs"/>
              </a:rPr>
              <a:t>l’obbligo</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della</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vaccinazione</a:t>
            </a:r>
            <a:br>
              <a:rPr lang="en-US" sz="2800" kern="1200" dirty="0">
                <a:solidFill>
                  <a:srgbClr val="FFFFFF"/>
                </a:solidFill>
                <a:latin typeface="+mj-lt"/>
                <a:ea typeface="+mj-ea"/>
                <a:cs typeface="+mj-cs"/>
              </a:rPr>
            </a:br>
            <a:r>
              <a:rPr lang="en-US" sz="2800" kern="1200" dirty="0" err="1">
                <a:solidFill>
                  <a:srgbClr val="FFFFFF"/>
                </a:solidFill>
                <a:latin typeface="+mj-lt"/>
                <a:ea typeface="+mj-ea"/>
                <a:cs typeface="+mj-cs"/>
              </a:rPr>
              <a:t>contro</a:t>
            </a:r>
            <a:r>
              <a:rPr lang="en-US" sz="2800" kern="1200" dirty="0">
                <a:solidFill>
                  <a:srgbClr val="FFFFFF"/>
                </a:solidFill>
                <a:latin typeface="+mj-lt"/>
                <a:ea typeface="+mj-ea"/>
                <a:cs typeface="+mj-cs"/>
              </a:rPr>
              <a:t> il COVID-19</a:t>
            </a: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sp>
        <p:nvSpPr>
          <p:cNvPr id="3" name="Segnaposto testo 2">
            <a:extLst>
              <a:ext uri="{FF2B5EF4-FFF2-40B4-BE49-F238E27FC236}">
                <a16:creationId xmlns:a16="http://schemas.microsoft.com/office/drawing/2014/main" id="{910701D2-86C9-4FEB-9D26-667BA103F9A5}"/>
              </a:ext>
            </a:extLst>
          </p:cNvPr>
          <p:cNvSpPr>
            <a:spLocks noGrp="1"/>
          </p:cNvSpPr>
          <p:nvPr>
            <p:ph type="body" idx="1"/>
          </p:nvPr>
        </p:nvSpPr>
        <p:spPr>
          <a:xfrm>
            <a:off x="4276104" y="1590840"/>
            <a:ext cx="3698510" cy="5007531"/>
          </a:xfrm>
        </p:spPr>
        <p:txBody>
          <a:bodyPr vert="horz" lIns="91440" tIns="45720" rIns="91440" bIns="45720" rtlCol="0">
            <a:normAutofit/>
          </a:bodyPr>
          <a:lstStyle/>
          <a:p>
            <a:pPr defTabSz="914400">
              <a:spcBef>
                <a:spcPts val="1000"/>
              </a:spcBef>
            </a:pPr>
            <a:r>
              <a:rPr lang="en-US" sz="2900" b="1" kern="1200" dirty="0">
                <a:solidFill>
                  <a:srgbClr val="FFFFFF"/>
                </a:solidFill>
                <a:latin typeface="+mn-lt"/>
                <a:ea typeface="+mn-ea"/>
                <a:cs typeface="+mn-cs"/>
              </a:rPr>
              <a:t>MA SUSSISTE UNA IMPORTANTE SENTENZA IN MATERIA DI OBBLIGO VACCINALE (</a:t>
            </a:r>
            <a:r>
              <a:rPr lang="en-US" sz="2900" b="1" kern="1200" dirty="0" err="1">
                <a:solidFill>
                  <a:srgbClr val="FFFFFF"/>
                </a:solidFill>
                <a:latin typeface="+mn-lt"/>
                <a:ea typeface="+mn-ea"/>
                <a:cs typeface="+mn-cs"/>
              </a:rPr>
              <a:t>contro</a:t>
            </a:r>
            <a:r>
              <a:rPr lang="en-US" sz="2900" b="1" kern="1200" dirty="0">
                <a:solidFill>
                  <a:srgbClr val="FFFFFF"/>
                </a:solidFill>
                <a:latin typeface="+mn-lt"/>
                <a:ea typeface="+mn-ea"/>
                <a:cs typeface="+mn-cs"/>
              </a:rPr>
              <a:t> </a:t>
            </a:r>
            <a:r>
              <a:rPr lang="en-US" sz="2900" b="1" kern="1200" dirty="0" err="1">
                <a:solidFill>
                  <a:srgbClr val="FFFFFF"/>
                </a:solidFill>
                <a:latin typeface="+mn-lt"/>
                <a:ea typeface="+mn-ea"/>
                <a:cs typeface="+mn-cs"/>
              </a:rPr>
              <a:t>altre</a:t>
            </a:r>
            <a:r>
              <a:rPr lang="en-US" sz="2900" b="1" kern="1200" dirty="0">
                <a:solidFill>
                  <a:srgbClr val="FFFFFF"/>
                </a:solidFill>
                <a:latin typeface="+mn-lt"/>
                <a:ea typeface="+mn-ea"/>
                <a:cs typeface="+mn-cs"/>
              </a:rPr>
              <a:t> </a:t>
            </a:r>
            <a:r>
              <a:rPr lang="en-US" sz="2900" b="1" kern="1200" dirty="0" err="1">
                <a:solidFill>
                  <a:srgbClr val="FFFFFF"/>
                </a:solidFill>
                <a:latin typeface="+mn-lt"/>
                <a:ea typeface="+mn-ea"/>
                <a:cs typeface="+mn-cs"/>
              </a:rPr>
              <a:t>malattie</a:t>
            </a:r>
            <a:r>
              <a:rPr lang="en-US" sz="2900" b="1" kern="1200" dirty="0">
                <a:solidFill>
                  <a:srgbClr val="FFFFFF"/>
                </a:solidFill>
                <a:latin typeface="+mn-lt"/>
                <a:ea typeface="+mn-ea"/>
                <a:cs typeface="+mn-cs"/>
              </a:rPr>
              <a:t>), I CUI PRINCIPI SONO APPLICABILI –a </a:t>
            </a:r>
            <a:r>
              <a:rPr lang="en-US" sz="2900" b="1" kern="1200" dirty="0" err="1">
                <a:solidFill>
                  <a:srgbClr val="FFFFFF"/>
                </a:solidFill>
                <a:latin typeface="+mn-lt"/>
                <a:ea typeface="+mn-ea"/>
                <a:cs typeface="+mn-cs"/>
              </a:rPr>
              <a:t>mio</a:t>
            </a:r>
            <a:r>
              <a:rPr lang="en-US" sz="2900" b="1" kern="1200" dirty="0">
                <a:solidFill>
                  <a:srgbClr val="FFFFFF"/>
                </a:solidFill>
                <a:latin typeface="+mn-lt"/>
                <a:ea typeface="+mn-ea"/>
                <a:cs typeface="+mn-cs"/>
              </a:rPr>
              <a:t> </a:t>
            </a:r>
            <a:r>
              <a:rPr lang="en-US" sz="2900" b="1" kern="1200" dirty="0" err="1">
                <a:solidFill>
                  <a:srgbClr val="FFFFFF"/>
                </a:solidFill>
                <a:latin typeface="+mn-lt"/>
                <a:ea typeface="+mn-ea"/>
                <a:cs typeface="+mn-cs"/>
              </a:rPr>
              <a:t>avviso</a:t>
            </a:r>
            <a:r>
              <a:rPr lang="en-US" sz="2900" b="1" kern="1200" dirty="0">
                <a:solidFill>
                  <a:srgbClr val="FFFFFF"/>
                </a:solidFill>
                <a:latin typeface="+mn-lt"/>
                <a:ea typeface="+mn-ea"/>
                <a:cs typeface="+mn-cs"/>
              </a:rPr>
              <a:t>-ALLA VACCINAZIONE CONTRO IL COVID-19</a:t>
            </a:r>
          </a:p>
          <a:p>
            <a:pPr defTabSz="914400">
              <a:spcBef>
                <a:spcPts val="1000"/>
              </a:spcBef>
            </a:pPr>
            <a:r>
              <a:rPr lang="en-US" sz="2900" b="1" kern="1200" dirty="0">
                <a:solidFill>
                  <a:srgbClr val="FFFFFF"/>
                </a:solidFill>
                <a:latin typeface="+mn-lt"/>
                <a:ea typeface="+mn-ea"/>
                <a:cs typeface="+mn-cs"/>
              </a:rPr>
              <a:t>www.ehcr.coe.int</a:t>
            </a:r>
          </a:p>
        </p:txBody>
      </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20946"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5" name="Graphic 21">
            <a:extLst>
              <a:ext uri="{FF2B5EF4-FFF2-40B4-BE49-F238E27FC236}">
                <a16:creationId xmlns:a16="http://schemas.microsoft.com/office/drawing/2014/main" id="{0BAEB82B-9A6B-4982-B56B-7529C6EA9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33" y="1731109"/>
            <a:ext cx="102632" cy="136646"/>
          </a:xfrm>
          <a:custGeom>
            <a:avLst/>
            <a:gdLst>
              <a:gd name="connsiteX0" fmla="*/ 129602 w 139039"/>
              <a:gd name="connsiteY0" fmla="*/ 59048 h 136646"/>
              <a:gd name="connsiteX1" fmla="*/ 78957 w 139039"/>
              <a:gd name="connsiteY1" fmla="*/ 59048 h 136646"/>
              <a:gd name="connsiteX2" fmla="*/ 78957 w 139039"/>
              <a:gd name="connsiteY2" fmla="*/ 9275 h 136646"/>
              <a:gd name="connsiteX3" fmla="*/ 69520 w 139039"/>
              <a:gd name="connsiteY3" fmla="*/ 0 h 136646"/>
              <a:gd name="connsiteX4" fmla="*/ 60082 w 139039"/>
              <a:gd name="connsiteY4" fmla="*/ 9275 h 136646"/>
              <a:gd name="connsiteX5" fmla="*/ 60082 w 139039"/>
              <a:gd name="connsiteY5" fmla="*/ 59048 h 136646"/>
              <a:gd name="connsiteX6" fmla="*/ 9437 w 139039"/>
              <a:gd name="connsiteY6" fmla="*/ 59048 h 136646"/>
              <a:gd name="connsiteX7" fmla="*/ 0 w 139039"/>
              <a:gd name="connsiteY7" fmla="*/ 68323 h 136646"/>
              <a:gd name="connsiteX8" fmla="*/ 9437 w 139039"/>
              <a:gd name="connsiteY8" fmla="*/ 77598 h 136646"/>
              <a:gd name="connsiteX9" fmla="*/ 60082 w 139039"/>
              <a:gd name="connsiteY9" fmla="*/ 77598 h 136646"/>
              <a:gd name="connsiteX10" fmla="*/ 60082 w 139039"/>
              <a:gd name="connsiteY10" fmla="*/ 127371 h 136646"/>
              <a:gd name="connsiteX11" fmla="*/ 69520 w 139039"/>
              <a:gd name="connsiteY11" fmla="*/ 136646 h 136646"/>
              <a:gd name="connsiteX12" fmla="*/ 78957 w 139039"/>
              <a:gd name="connsiteY12" fmla="*/ 127371 h 136646"/>
              <a:gd name="connsiteX13" fmla="*/ 78957 w 139039"/>
              <a:gd name="connsiteY13" fmla="*/ 77598 h 136646"/>
              <a:gd name="connsiteX14" fmla="*/ 129602 w 139039"/>
              <a:gd name="connsiteY14" fmla="*/ 77598 h 136646"/>
              <a:gd name="connsiteX15" fmla="*/ 139039 w 139039"/>
              <a:gd name="connsiteY15" fmla="*/ 68323 h 136646"/>
              <a:gd name="connsiteX16" fmla="*/ 129602 w 139039"/>
              <a:gd name="connsiteY16" fmla="*/ 59048 h 1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6646">
                <a:moveTo>
                  <a:pt x="129602" y="59048"/>
                </a:moveTo>
                <a:lnTo>
                  <a:pt x="78957" y="59048"/>
                </a:lnTo>
                <a:lnTo>
                  <a:pt x="78957" y="9275"/>
                </a:lnTo>
                <a:cubicBezTo>
                  <a:pt x="78957" y="4152"/>
                  <a:pt x="74731" y="0"/>
                  <a:pt x="69520" y="0"/>
                </a:cubicBezTo>
                <a:cubicBezTo>
                  <a:pt x="64308" y="0"/>
                  <a:pt x="60082" y="4152"/>
                  <a:pt x="60082" y="9275"/>
                </a:cubicBezTo>
                <a:lnTo>
                  <a:pt x="60082" y="59048"/>
                </a:lnTo>
                <a:lnTo>
                  <a:pt x="9437" y="59048"/>
                </a:lnTo>
                <a:cubicBezTo>
                  <a:pt x="4225" y="59048"/>
                  <a:pt x="0" y="63201"/>
                  <a:pt x="0" y="68323"/>
                </a:cubicBezTo>
                <a:cubicBezTo>
                  <a:pt x="0" y="73445"/>
                  <a:pt x="4225" y="77598"/>
                  <a:pt x="9437" y="77598"/>
                </a:cubicBezTo>
                <a:lnTo>
                  <a:pt x="60082" y="77598"/>
                </a:lnTo>
                <a:lnTo>
                  <a:pt x="60082" y="127371"/>
                </a:lnTo>
                <a:cubicBezTo>
                  <a:pt x="60082" y="132493"/>
                  <a:pt x="64308" y="136646"/>
                  <a:pt x="69520" y="136646"/>
                </a:cubicBezTo>
                <a:cubicBezTo>
                  <a:pt x="74731" y="136646"/>
                  <a:pt x="78957" y="132493"/>
                  <a:pt x="78957" y="127371"/>
                </a:cubicBezTo>
                <a:lnTo>
                  <a:pt x="78957" y="77598"/>
                </a:lnTo>
                <a:lnTo>
                  <a:pt x="129602" y="77598"/>
                </a:lnTo>
                <a:cubicBezTo>
                  <a:pt x="134814" y="77598"/>
                  <a:pt x="139039" y="73445"/>
                  <a:pt x="139039" y="68323"/>
                </a:cubicBezTo>
                <a:cubicBezTo>
                  <a:pt x="139039" y="63201"/>
                  <a:pt x="134814" y="59048"/>
                  <a:pt x="129602" y="59048"/>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7" name="Graphic 17">
            <a:extLst>
              <a:ext uri="{FF2B5EF4-FFF2-40B4-BE49-F238E27FC236}">
                <a16:creationId xmlns:a16="http://schemas.microsoft.com/office/drawing/2014/main" id="{FC71CE45-EECF-4555-AD4B-1B3D0D5D1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01567" y="1956458"/>
            <a:ext cx="67273" cy="89570"/>
          </a:xfrm>
          <a:custGeom>
            <a:avLst/>
            <a:gdLst>
              <a:gd name="connsiteX0" fmla="*/ 91138 w 91138"/>
              <a:gd name="connsiteY0" fmla="*/ 44785 h 89570"/>
              <a:gd name="connsiteX1" fmla="*/ 45569 w 91138"/>
              <a:gd name="connsiteY1" fmla="*/ 89570 h 89570"/>
              <a:gd name="connsiteX2" fmla="*/ 0 w 91138"/>
              <a:gd name="connsiteY2" fmla="*/ 44785 h 89570"/>
              <a:gd name="connsiteX3" fmla="*/ 45569 w 91138"/>
              <a:gd name="connsiteY3" fmla="*/ 0 h 89570"/>
              <a:gd name="connsiteX4" fmla="*/ 91138 w 91138"/>
              <a:gd name="connsiteY4" fmla="*/ 44785 h 89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89570">
                <a:moveTo>
                  <a:pt x="91138" y="44785"/>
                </a:moveTo>
                <a:cubicBezTo>
                  <a:pt x="91138" y="69519"/>
                  <a:pt x="70736" y="89570"/>
                  <a:pt x="45569" y="89570"/>
                </a:cubicBezTo>
                <a:cubicBezTo>
                  <a:pt x="20402" y="89570"/>
                  <a:pt x="0" y="69519"/>
                  <a:pt x="0" y="44785"/>
                </a:cubicBezTo>
                <a:cubicBezTo>
                  <a:pt x="0" y="20051"/>
                  <a:pt x="20402" y="0"/>
                  <a:pt x="45569" y="0"/>
                </a:cubicBezTo>
                <a:cubicBezTo>
                  <a:pt x="70736" y="0"/>
                  <a:pt x="91138" y="20051"/>
                  <a:pt x="91138" y="44785"/>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9" name="Graphic 22">
            <a:extLst>
              <a:ext uri="{FF2B5EF4-FFF2-40B4-BE49-F238E27FC236}">
                <a16:creationId xmlns:a16="http://schemas.microsoft.com/office/drawing/2014/main" id="{53AA89D1-0C70-46BB-8E35-5722A4B18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5262" y="2177021"/>
            <a:ext cx="94272" cy="125516"/>
          </a:xfrm>
          <a:custGeom>
            <a:avLst/>
            <a:gdLst>
              <a:gd name="connsiteX0" fmla="*/ 63857 w 127714"/>
              <a:gd name="connsiteY0" fmla="*/ 18549 h 125516"/>
              <a:gd name="connsiteX1" fmla="*/ 108840 w 127714"/>
              <a:gd name="connsiteY1" fmla="*/ 62758 h 125516"/>
              <a:gd name="connsiteX2" fmla="*/ 63857 w 127714"/>
              <a:gd name="connsiteY2" fmla="*/ 106967 h 125516"/>
              <a:gd name="connsiteX3" fmla="*/ 18874 w 127714"/>
              <a:gd name="connsiteY3" fmla="*/ 62758 h 125516"/>
              <a:gd name="connsiteX4" fmla="*/ 63857 w 127714"/>
              <a:gd name="connsiteY4" fmla="*/ 18549 h 125516"/>
              <a:gd name="connsiteX5" fmla="*/ 63857 w 127714"/>
              <a:gd name="connsiteY5" fmla="*/ 0 h 125516"/>
              <a:gd name="connsiteX6" fmla="*/ 0 w 127714"/>
              <a:gd name="connsiteY6" fmla="*/ 62758 h 125516"/>
              <a:gd name="connsiteX7" fmla="*/ 63857 w 127714"/>
              <a:gd name="connsiteY7" fmla="*/ 125516 h 125516"/>
              <a:gd name="connsiteX8" fmla="*/ 127714 w 127714"/>
              <a:gd name="connsiteY8" fmla="*/ 62758 h 125516"/>
              <a:gd name="connsiteX9" fmla="*/ 63857 w 127714"/>
              <a:gd name="connsiteY9" fmla="*/ 0 h 12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5516">
                <a:moveTo>
                  <a:pt x="63857" y="18549"/>
                </a:moveTo>
                <a:cubicBezTo>
                  <a:pt x="88700" y="18549"/>
                  <a:pt x="108840" y="38342"/>
                  <a:pt x="108840" y="62758"/>
                </a:cubicBezTo>
                <a:cubicBezTo>
                  <a:pt x="108840" y="87174"/>
                  <a:pt x="88700" y="106967"/>
                  <a:pt x="63857" y="106967"/>
                </a:cubicBezTo>
                <a:cubicBezTo>
                  <a:pt x="39014" y="106967"/>
                  <a:pt x="18874" y="87174"/>
                  <a:pt x="18874" y="62758"/>
                </a:cubicBezTo>
                <a:cubicBezTo>
                  <a:pt x="18898" y="38352"/>
                  <a:pt x="39024" y="18573"/>
                  <a:pt x="63857" y="18549"/>
                </a:cubicBezTo>
                <a:moveTo>
                  <a:pt x="63857" y="0"/>
                </a:moveTo>
                <a:cubicBezTo>
                  <a:pt x="28590" y="0"/>
                  <a:pt x="0" y="28098"/>
                  <a:pt x="0" y="62758"/>
                </a:cubicBezTo>
                <a:cubicBezTo>
                  <a:pt x="0" y="97418"/>
                  <a:pt x="28590" y="125516"/>
                  <a:pt x="63857" y="125516"/>
                </a:cubicBezTo>
                <a:cubicBezTo>
                  <a:pt x="99124" y="125516"/>
                  <a:pt x="127714" y="97418"/>
                  <a:pt x="127714" y="62758"/>
                </a:cubicBezTo>
                <a:cubicBezTo>
                  <a:pt x="127714" y="28098"/>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508725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D73D00F-DB88-4F5C-8278-EC82C5B1D0C2}"/>
              </a:ext>
            </a:extLst>
          </p:cNvPr>
          <p:cNvSpPr>
            <a:spLocks noGrp="1"/>
          </p:cNvSpPr>
          <p:nvPr>
            <p:ph idx="1"/>
          </p:nvPr>
        </p:nvSpPr>
        <p:spPr>
          <a:xfrm>
            <a:off x="479008" y="674558"/>
            <a:ext cx="2945315" cy="5549262"/>
          </a:xfrm>
        </p:spPr>
        <p:txBody>
          <a:bodyPr>
            <a:noAutofit/>
          </a:bodyPr>
          <a:lstStyle/>
          <a:p>
            <a:pPr marL="0" marR="0">
              <a:lnSpc>
                <a:spcPct val="100000"/>
              </a:lnSpc>
              <a:spcBef>
                <a:spcPts val="0"/>
              </a:spcBef>
            </a:pPr>
            <a:r>
              <a:rPr lang="fr-FR" sz="3200" dirty="0">
                <a:latin typeface="Arial" panose="020B0604020202020204" pitchFamily="34" charset="0"/>
              </a:rPr>
              <a:t>GRANDE CAMERA</a:t>
            </a:r>
          </a:p>
          <a:p>
            <a:pPr marL="0">
              <a:lnSpc>
                <a:spcPct val="100000"/>
              </a:lnSpc>
              <a:spcBef>
                <a:spcPts val="0"/>
              </a:spcBef>
            </a:pPr>
            <a:r>
              <a:rPr lang="fr-FR" sz="1800" b="1" dirty="0" err="1">
                <a:latin typeface="Times New Roman" panose="02020603050405020304" pitchFamily="18" charset="0"/>
                <a:ea typeface="Times New Roman" panose="02020603050405020304" pitchFamily="18" charset="0"/>
                <a:cs typeface="Times New Roman" panose="02020603050405020304" pitchFamily="18" charset="0"/>
              </a:rPr>
              <a:t>Caso</a:t>
            </a:r>
            <a:r>
              <a:rPr lang="fr-FR"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e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altri</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contro</a:t>
            </a:r>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 Repubblica CECA</a:t>
            </a: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200" b="0" i="1" dirty="0">
                <a:effectLst/>
                <a:latin typeface="Arial" panose="020B0604020202020204" pitchFamily="34" charset="0"/>
              </a:rPr>
              <a:t>(</a:t>
            </a:r>
            <a:r>
              <a:rPr lang="fr-FR" sz="2000" b="0" i="1" dirty="0" err="1">
                <a:effectLst/>
                <a:latin typeface="Arial" panose="020B0604020202020204" pitchFamily="34" charset="0"/>
              </a:rPr>
              <a:t>Ricorso</a:t>
            </a:r>
            <a:r>
              <a:rPr lang="fr-FR" sz="2000" b="0" i="1" dirty="0">
                <a:effectLst/>
                <a:latin typeface="Arial" panose="020B0604020202020204" pitchFamily="34" charset="0"/>
              </a:rPr>
              <a:t> n°</a:t>
            </a:r>
            <a:r>
              <a:rPr lang="fr-FR" sz="2000" dirty="0">
                <a:effectLst/>
                <a:latin typeface="Times New Roman" panose="02020603050405020304" pitchFamily="18" charset="0"/>
                <a:ea typeface="Times New Roman" panose="02020603050405020304" pitchFamily="18" charset="0"/>
              </a:rPr>
              <a:t>47621/13 et 5 </a:t>
            </a:r>
            <a:r>
              <a:rPr lang="fr-FR" sz="2000" dirty="0" err="1">
                <a:effectLst/>
                <a:latin typeface="Times New Roman" panose="02020603050405020304" pitchFamily="18" charset="0"/>
                <a:ea typeface="Times New Roman" panose="02020603050405020304" pitchFamily="18" charset="0"/>
              </a:rPr>
              <a:t>altri</a:t>
            </a:r>
            <a:r>
              <a:rPr lang="fr-FR" sz="3200" b="0" i="1" dirty="0">
                <a:effectLst/>
                <a:latin typeface="Arial" panose="020B0604020202020204" pitchFamily="34" charset="0"/>
              </a:rPr>
              <a:t>)</a:t>
            </a:r>
            <a:endParaRPr lang="fr-FR" sz="3200" b="0" i="0" dirty="0">
              <a:effectLst/>
              <a:latin typeface="Arial" panose="020B0604020202020204" pitchFamily="34" charset="0"/>
            </a:endParaRPr>
          </a:p>
          <a:p>
            <a:pPr marL="0" marR="0">
              <a:lnSpc>
                <a:spcPct val="100000"/>
              </a:lnSpc>
              <a:spcBef>
                <a:spcPts val="0"/>
              </a:spcBef>
            </a:pPr>
            <a:r>
              <a:rPr lang="fr-FR" sz="3200" b="0" i="0" dirty="0">
                <a:effectLst/>
                <a:latin typeface="Arial" panose="020B0604020202020204" pitchFamily="34" charset="0"/>
              </a:rPr>
              <a:t> </a:t>
            </a:r>
            <a:r>
              <a:rPr lang="it-IT" sz="3200" dirty="0"/>
              <a:t>Sentenza </a:t>
            </a:r>
          </a:p>
          <a:p>
            <a:pPr marL="0" marR="0">
              <a:lnSpc>
                <a:spcPct val="100000"/>
              </a:lnSpc>
              <a:spcBef>
                <a:spcPts val="0"/>
              </a:spcBef>
            </a:pPr>
            <a:r>
              <a:rPr lang="it-IT" sz="3200" b="1" i="0" dirty="0">
                <a:effectLst/>
                <a:latin typeface="Arial" panose="020B0604020202020204" pitchFamily="34" charset="0"/>
              </a:rPr>
              <a:t>8 aprile 2021</a:t>
            </a:r>
          </a:p>
          <a:p>
            <a:pPr marL="0" marR="0">
              <a:lnSpc>
                <a:spcPct val="100000"/>
              </a:lnSpc>
              <a:spcBef>
                <a:spcPts val="0"/>
              </a:spcBef>
            </a:pPr>
            <a:r>
              <a:rPr lang="it-IT" sz="3200" b="1" dirty="0">
                <a:latin typeface="Arial" panose="020B0604020202020204" pitchFamily="34" charset="0"/>
              </a:rPr>
              <a:t>(pagine 108)</a:t>
            </a:r>
            <a:endParaRPr lang="it-IT" sz="3200" b="1"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4324" y="0"/>
            <a:ext cx="5575213"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2055" y="557784"/>
            <a:ext cx="4860059"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F2E5DAA-5323-4A98-BC84-F932F4CF9C2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990342" y="2512202"/>
            <a:ext cx="4443176" cy="1830349"/>
          </a:xfrm>
          <a:prstGeom prst="rect">
            <a:avLst/>
          </a:prstGeom>
          <a:noFill/>
          <a:effectLst/>
        </p:spPr>
      </p:pic>
    </p:spTree>
    <p:extLst>
      <p:ext uri="{BB962C8B-B14F-4D97-AF65-F5344CB8AC3E}">
        <p14:creationId xmlns:p14="http://schemas.microsoft.com/office/powerpoint/2010/main" val="2491533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p:txBody>
          <a:bodyPr/>
          <a:lstStyle/>
          <a:p>
            <a:r>
              <a:rPr lang="it-IT" sz="4000" dirty="0">
                <a:latin typeface="Times New Roman" panose="02020603050405020304" pitchFamily="18" charset="0"/>
                <a:cs typeface="Times New Roman" panose="02020603050405020304" pitchFamily="18" charset="0"/>
              </a:rPr>
              <a:t>Si trattava di una sanzione comminata a un genitore con conseguente esclusione dei bambini dagli asili nido per mancato rispetto dell'obbligo di legge di vaccinare i bambini </a:t>
            </a:r>
            <a:r>
              <a:rPr lang="fr-FR" sz="4000" dirty="0" err="1">
                <a:effectLst/>
                <a:latin typeface="Times New Roman" panose="02020603050405020304" pitchFamily="18" charset="0"/>
                <a:ea typeface="Times New Roman" panose="02020603050405020304" pitchFamily="18" charset="0"/>
                <a:cs typeface="Times New Roman" panose="02020603050405020304" pitchFamily="18" charset="0"/>
              </a:rPr>
              <a:t>contro</a:t>
            </a:r>
            <a:r>
              <a:rPr lang="fr-FR" sz="40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fr-FR" sz="4000" dirty="0" err="1">
                <a:effectLst/>
                <a:latin typeface="Times New Roman" panose="02020603050405020304" pitchFamily="18" charset="0"/>
                <a:ea typeface="Times New Roman" panose="02020603050405020304" pitchFamily="18" charset="0"/>
                <a:cs typeface="Times New Roman" panose="02020603050405020304" pitchFamily="18" charset="0"/>
              </a:rPr>
              <a:t>poliomielite</a:t>
            </a:r>
            <a:r>
              <a:rPr lang="fr-FR" sz="4000" dirty="0">
                <a:effectLst/>
                <a:latin typeface="Times New Roman" panose="02020603050405020304" pitchFamily="18" charset="0"/>
                <a:ea typeface="Times New Roman" panose="02020603050405020304" pitchFamily="18" charset="0"/>
                <a:cs typeface="Times New Roman" panose="02020603050405020304" pitchFamily="18" charset="0"/>
              </a:rPr>
              <a:t>, l’</a:t>
            </a:r>
            <a:r>
              <a:rPr lang="fr-FR" sz="4000" dirty="0" err="1">
                <a:effectLst/>
                <a:latin typeface="Times New Roman" panose="02020603050405020304" pitchFamily="18" charset="0"/>
                <a:ea typeface="Times New Roman" panose="02020603050405020304" pitchFamily="18" charset="0"/>
                <a:cs typeface="Times New Roman" panose="02020603050405020304" pitchFamily="18" charset="0"/>
              </a:rPr>
              <a:t>epatite</a:t>
            </a:r>
            <a:r>
              <a:rPr lang="fr-FR" sz="4000" dirty="0">
                <a:effectLst/>
                <a:latin typeface="Times New Roman" panose="02020603050405020304" pitchFamily="18" charset="0"/>
                <a:ea typeface="Times New Roman" panose="02020603050405020304" pitchFamily="18" charset="0"/>
                <a:cs typeface="Times New Roman" panose="02020603050405020304" pitchFamily="18" charset="0"/>
              </a:rPr>
              <a:t> B e il </a:t>
            </a:r>
            <a:r>
              <a:rPr lang="fr-FR" sz="4000" dirty="0" err="1">
                <a:effectLst/>
                <a:latin typeface="Times New Roman" panose="02020603050405020304" pitchFamily="18" charset="0"/>
                <a:ea typeface="Times New Roman" panose="02020603050405020304" pitchFamily="18" charset="0"/>
                <a:cs typeface="Times New Roman" panose="02020603050405020304" pitchFamily="18" charset="0"/>
              </a:rPr>
              <a:t>tetano</a:t>
            </a:r>
            <a:r>
              <a:rPr lang="fr-FR" sz="4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4000" dirty="0">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109538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p:txBody>
          <a:bodyPr/>
          <a:lstStyle/>
          <a:p>
            <a:r>
              <a:rPr lang="it-IT" sz="4000" dirty="0">
                <a:latin typeface="Times New Roman" panose="02020603050405020304" pitchFamily="18" charset="0"/>
                <a:cs typeface="Times New Roman" panose="02020603050405020304" pitchFamily="18" charset="0"/>
              </a:rPr>
              <a:t>La motivazione si compone di 88 pagine con cui 16 giudici su 17 dichiarano che non sussiste  alcuna  violazione della Convenzione Europa dei Diritti dell’Uomo e dei suoi Protocolli.</a:t>
            </a:r>
          </a:p>
          <a:p>
            <a:r>
              <a:rPr lang="it-IT" dirty="0"/>
              <a:t>Sono allegate due opinioni aggiuntive, una totalmente dissidente rispetto alla maggioranza.</a:t>
            </a:r>
          </a:p>
        </p:txBody>
      </p:sp>
    </p:spTree>
    <p:extLst>
      <p:ext uri="{BB962C8B-B14F-4D97-AF65-F5344CB8AC3E}">
        <p14:creationId xmlns:p14="http://schemas.microsoft.com/office/powerpoint/2010/main" val="2727864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p:txBody>
          <a:bodyPr>
            <a:normAutofit fontScale="92500" lnSpcReduction="20000"/>
          </a:bodyPr>
          <a:lstStyle/>
          <a:p>
            <a:pPr algn="just"/>
            <a:r>
              <a:rPr lang="it-IT" sz="4000" dirty="0">
                <a:latin typeface="Times New Roman" panose="02020603050405020304" pitchFamily="18" charset="0"/>
                <a:cs typeface="Times New Roman" panose="02020603050405020304" pitchFamily="18" charset="0"/>
              </a:rPr>
              <a:t>Sono intervenuti nel processo i Governi di Francia, Germania, Polonia e Slovacchia,</a:t>
            </a:r>
          </a:p>
          <a:p>
            <a:pPr algn="just"/>
            <a:r>
              <a:rPr lang="it-IT" sz="4000" dirty="0">
                <a:latin typeface="Times New Roman" panose="02020603050405020304" pitchFamily="18" charset="0"/>
                <a:cs typeface="Times New Roman" panose="02020603050405020304" pitchFamily="18" charset="0"/>
              </a:rPr>
              <a:t>La Corte europea ha esaminato  oltre a quella della Repubblica Ceca, la giurisprudenza costituzionale della Francia, Ungheria, Macedonia del Nord, Italia, Repubblica di Moldova, Serbia, Slovacchia, Slovenia, Regno Unito,</a:t>
            </a:r>
          </a:p>
          <a:p>
            <a:pPr algn="just"/>
            <a:endParaRPr lang="it-IT"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08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9" name="Flowchart: Document 13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069" y="0"/>
            <a:ext cx="2397533" cy="3400426"/>
          </a:xfrm>
          <a:prstGeom prst="flowChartDocument">
            <a:avLst/>
          </a:prstGeom>
          <a:solidFill>
            <a:srgbClr val="101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2FB54F3-9CAF-4A09-9CFD-80B32193075A}"/>
              </a:ext>
            </a:extLst>
          </p:cNvPr>
          <p:cNvSpPr>
            <a:spLocks noGrp="1"/>
          </p:cNvSpPr>
          <p:nvPr>
            <p:ph type="title"/>
          </p:nvPr>
        </p:nvSpPr>
        <p:spPr>
          <a:xfrm>
            <a:off x="618718" y="171162"/>
            <a:ext cx="2096483" cy="2371148"/>
          </a:xfrm>
        </p:spPr>
        <p:txBody>
          <a:bodyPr vert="horz" lIns="91440" tIns="45720" rIns="91440" bIns="45720" rtlCol="0" anchor="ctr">
            <a:normAutofit fontScale="90000"/>
          </a:bodyPr>
          <a:lstStyle/>
          <a:p>
            <a:pPr defTabSz="914400"/>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BANDIERA COMUNE</a:t>
            </a:r>
            <a:br>
              <a:rPr lang="en-US" sz="2600" kern="1200" dirty="0">
                <a:solidFill>
                  <a:srgbClr val="FFFFFF"/>
                </a:solidFill>
                <a:latin typeface="+mj-lt"/>
                <a:ea typeface="+mj-ea"/>
                <a:cs typeface="+mj-cs"/>
              </a:rPr>
            </a:br>
            <a:br>
              <a:rPr lang="en-US" sz="2600" kern="1200" dirty="0">
                <a:solidFill>
                  <a:srgbClr val="FFFFFF"/>
                </a:solidFill>
                <a:latin typeface="+mj-lt"/>
                <a:ea typeface="+mj-ea"/>
                <a:cs typeface="+mj-cs"/>
              </a:rPr>
            </a:br>
            <a:r>
              <a:rPr kumimoji="0" lang="en-US" altLang="zh-CN" sz="2600" b="0" i="0" u="sng" strike="noStrike" kern="1200" cap="none" normalizeH="0" baseline="0" dirty="0" err="1">
                <a:ln>
                  <a:noFill/>
                </a:ln>
                <a:solidFill>
                  <a:srgbClr val="FFFFFF"/>
                </a:solidFill>
                <a:effectLst/>
                <a:latin typeface="+mj-lt"/>
                <a:ea typeface="+mj-ea"/>
                <a:cs typeface="+mj-cs"/>
              </a:rPr>
              <a:t>Unione</a:t>
            </a:r>
            <a:r>
              <a:rPr kumimoji="0" lang="en-US" altLang="zh-CN" sz="2600" b="0" i="0" u="sng" strike="noStrike" kern="1200" cap="none" normalizeH="0" baseline="0" dirty="0">
                <a:ln>
                  <a:noFill/>
                </a:ln>
                <a:solidFill>
                  <a:srgbClr val="FFFFFF"/>
                </a:solidFill>
                <a:effectLst/>
                <a:latin typeface="+mj-lt"/>
                <a:ea typeface="+mj-ea"/>
                <a:cs typeface="+mj-cs"/>
              </a:rPr>
              <a:t> </a:t>
            </a:r>
            <a:r>
              <a:rPr kumimoji="0" lang="en-US" altLang="zh-CN" sz="2600" b="0" i="0" u="sng" strike="noStrike" kern="1200" cap="none" normalizeH="0" baseline="0" dirty="0" err="1">
                <a:ln>
                  <a:noFill/>
                </a:ln>
                <a:solidFill>
                  <a:srgbClr val="FFFFFF"/>
                </a:solidFill>
                <a:effectLst/>
                <a:latin typeface="+mj-lt"/>
                <a:ea typeface="+mj-ea"/>
                <a:cs typeface="+mj-cs"/>
              </a:rPr>
              <a:t>Europea</a:t>
            </a:r>
            <a:r>
              <a:rPr kumimoji="0" lang="en-US" altLang="zh-CN" sz="2600" b="0" i="0" u="sng" strike="noStrike" kern="1200" cap="none" normalizeH="0" baseline="0" dirty="0">
                <a:ln>
                  <a:noFill/>
                </a:ln>
                <a:solidFill>
                  <a:srgbClr val="FFFFFF"/>
                </a:solidFill>
                <a:effectLst/>
                <a:latin typeface="+mj-lt"/>
                <a:ea typeface="+mj-ea"/>
                <a:cs typeface="+mj-cs"/>
              </a:rPr>
              <a:t> 27 </a:t>
            </a:r>
            <a:r>
              <a:rPr kumimoji="0" lang="en-US" altLang="zh-CN" sz="2600" b="0" i="0" u="sng" strike="noStrike" kern="1200" cap="none" normalizeH="0" baseline="0" dirty="0" err="1">
                <a:ln>
                  <a:noFill/>
                </a:ln>
                <a:solidFill>
                  <a:srgbClr val="FFFFFF"/>
                </a:solidFill>
                <a:effectLst/>
                <a:latin typeface="+mj-lt"/>
                <a:ea typeface="+mj-ea"/>
                <a:cs typeface="+mj-cs"/>
              </a:rPr>
              <a:t>Stati</a:t>
            </a:r>
            <a:br>
              <a:rPr kumimoji="0" lang="en-US" altLang="zh-CN" sz="2600" b="0" i="0" u="sng" strike="noStrike" kern="1200" cap="none" normalizeH="0" baseline="0" dirty="0">
                <a:ln>
                  <a:noFill/>
                </a:ln>
                <a:solidFill>
                  <a:srgbClr val="FFFFFF"/>
                </a:solidFill>
                <a:effectLst/>
                <a:latin typeface="+mj-lt"/>
                <a:ea typeface="+mj-ea"/>
                <a:cs typeface="+mj-cs"/>
              </a:rPr>
            </a:br>
            <a:br>
              <a:rPr kumimoji="0" lang="en-US" altLang="zh-CN" sz="2600" b="0" i="0" u="sng" strike="noStrike" kern="1200" cap="none" normalizeH="0" baseline="0" dirty="0">
                <a:ln>
                  <a:noFill/>
                </a:ln>
                <a:solidFill>
                  <a:srgbClr val="FFFFFF"/>
                </a:solidFill>
                <a:effectLst/>
                <a:latin typeface="+mj-lt"/>
                <a:ea typeface="+mj-ea"/>
                <a:cs typeface="+mj-cs"/>
              </a:rPr>
            </a:br>
            <a:r>
              <a:rPr lang="en-US" sz="2600" kern="1200" dirty="0" err="1">
                <a:solidFill>
                  <a:srgbClr val="FFFFFF"/>
                </a:solidFill>
                <a:latin typeface="+mj-lt"/>
                <a:ea typeface="+mj-ea"/>
                <a:cs typeface="+mj-cs"/>
              </a:rPr>
              <a:t>C</a:t>
            </a:r>
            <a:r>
              <a:rPr kumimoji="0" lang="en-US" altLang="zh-CN" sz="2600" b="0" i="0" u="sng" strike="noStrike" kern="1200" cap="none" normalizeH="0" baseline="0" dirty="0" err="1">
                <a:ln>
                  <a:noFill/>
                </a:ln>
                <a:solidFill>
                  <a:srgbClr val="FFFFFF"/>
                </a:solidFill>
                <a:effectLst/>
                <a:latin typeface="+mj-lt"/>
                <a:ea typeface="+mj-ea"/>
                <a:cs typeface="+mj-cs"/>
              </a:rPr>
              <a:t>onsiglio</a:t>
            </a:r>
            <a:r>
              <a:rPr kumimoji="0" lang="en-US" altLang="zh-CN" sz="2600" b="0" i="0" u="sng" strike="noStrike" kern="1200" cap="none" normalizeH="0" baseline="0" dirty="0">
                <a:ln>
                  <a:noFill/>
                </a:ln>
                <a:solidFill>
                  <a:srgbClr val="FFFFFF"/>
                </a:solidFill>
                <a:effectLst/>
                <a:latin typeface="+mj-lt"/>
                <a:ea typeface="+mj-ea"/>
                <a:cs typeface="+mj-cs"/>
              </a:rPr>
              <a:t> </a:t>
            </a:r>
            <a:r>
              <a:rPr kumimoji="0" lang="en-US" altLang="zh-CN" sz="2600" b="0" i="0" u="sng" strike="noStrike" kern="1200" cap="none" normalizeH="0" baseline="0" dirty="0" err="1">
                <a:ln>
                  <a:noFill/>
                </a:ln>
                <a:solidFill>
                  <a:srgbClr val="FFFFFF"/>
                </a:solidFill>
                <a:effectLst/>
                <a:latin typeface="+mj-lt"/>
                <a:ea typeface="+mj-ea"/>
                <a:cs typeface="+mj-cs"/>
              </a:rPr>
              <a:t>d'Europa</a:t>
            </a:r>
            <a:r>
              <a:rPr kumimoji="0" lang="en-US" altLang="zh-CN" sz="2600" b="0" i="0" u="sng" strike="noStrike" kern="1200" cap="none" normalizeH="0" baseline="0" dirty="0">
                <a:ln>
                  <a:noFill/>
                </a:ln>
                <a:solidFill>
                  <a:srgbClr val="FFFFFF"/>
                </a:solidFill>
                <a:effectLst/>
                <a:latin typeface="+mj-lt"/>
                <a:ea typeface="+mj-ea"/>
                <a:cs typeface="+mj-cs"/>
              </a:rPr>
              <a:t> </a:t>
            </a:r>
            <a:br>
              <a:rPr kumimoji="0" lang="en-US" altLang="zh-CN" sz="2600" b="0" i="0" u="sng" strike="noStrike" kern="1200" cap="none" normalizeH="0" baseline="0" dirty="0">
                <a:ln>
                  <a:noFill/>
                </a:ln>
                <a:solidFill>
                  <a:srgbClr val="FFFFFF"/>
                </a:solidFill>
                <a:effectLst/>
                <a:latin typeface="+mj-lt"/>
                <a:ea typeface="+mj-ea"/>
                <a:cs typeface="+mj-cs"/>
              </a:rPr>
            </a:br>
            <a:r>
              <a:rPr kumimoji="0" lang="en-US" altLang="zh-CN" sz="2600" b="0" i="0" u="sng" strike="noStrike" kern="1200" cap="none" normalizeH="0" baseline="0" dirty="0">
                <a:ln>
                  <a:noFill/>
                </a:ln>
                <a:solidFill>
                  <a:srgbClr val="FFFFFF"/>
                </a:solidFill>
                <a:effectLst/>
                <a:latin typeface="+mj-lt"/>
                <a:ea typeface="+mj-ea"/>
                <a:cs typeface="+mj-cs"/>
              </a:rPr>
              <a:t>47 </a:t>
            </a:r>
            <a:r>
              <a:rPr kumimoji="0" lang="en-US" altLang="zh-CN" sz="2600" b="0" i="0" u="sng" strike="noStrike" kern="1200" cap="none" normalizeH="0" baseline="0" dirty="0" err="1">
                <a:ln>
                  <a:noFill/>
                </a:ln>
                <a:solidFill>
                  <a:srgbClr val="FFFFFF"/>
                </a:solidFill>
                <a:effectLst/>
                <a:latin typeface="+mj-lt"/>
                <a:ea typeface="+mj-ea"/>
                <a:cs typeface="+mj-cs"/>
              </a:rPr>
              <a:t>Stati</a:t>
            </a:r>
            <a:endParaRPr lang="en-US" sz="2600" kern="1200" dirty="0">
              <a:solidFill>
                <a:srgbClr val="FFFFFF"/>
              </a:solidFill>
              <a:latin typeface="+mj-lt"/>
              <a:ea typeface="+mj-ea"/>
              <a:cs typeface="+mj-cs"/>
            </a:endParaRPr>
          </a:p>
        </p:txBody>
      </p:sp>
      <p:pic>
        <p:nvPicPr>
          <p:cNvPr id="16387" name="Picture 3">
            <a:extLst>
              <a:ext uri="{FF2B5EF4-FFF2-40B4-BE49-F238E27FC236}">
                <a16:creationId xmlns:a16="http://schemas.microsoft.com/office/drawing/2014/main" id="{F4540086-0C71-48E3-ACBF-83FA3A7F90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06090" y="1323326"/>
            <a:ext cx="5423592" cy="4212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87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p:txBody>
          <a:bodyPr>
            <a:normAutofit fontScale="85000" lnSpcReduction="10000"/>
          </a:bodyPr>
          <a:lstStyle/>
          <a:p>
            <a:pPr algn="just"/>
            <a:r>
              <a:rPr lang="it-IT" sz="4000" dirty="0">
                <a:latin typeface="Times New Roman" panose="02020603050405020304" pitchFamily="18" charset="0"/>
                <a:cs typeface="Times New Roman" panose="02020603050405020304" pitchFamily="18" charset="0"/>
              </a:rPr>
              <a:t>La Corte europea ha esaminato la prassi internazionale in materia di vaccinazione:</a:t>
            </a:r>
          </a:p>
          <a:p>
            <a:pPr algn="just"/>
            <a:r>
              <a:rPr lang="it-IT" sz="4000" dirty="0">
                <a:latin typeface="Times New Roman" panose="02020603050405020304" pitchFamily="18" charset="0"/>
                <a:cs typeface="Times New Roman" panose="02020603050405020304" pitchFamily="18" charset="0"/>
              </a:rPr>
              <a:t>il Patto internazionale sui diritti economici, sociali e culturali (O.N.U.1966),</a:t>
            </a:r>
          </a:p>
          <a:p>
            <a:pPr algn="just"/>
            <a:r>
              <a:rPr lang="it-IT" sz="4000" dirty="0">
                <a:latin typeface="Times New Roman" panose="02020603050405020304" pitchFamily="18" charset="0"/>
                <a:cs typeface="Times New Roman" panose="02020603050405020304" pitchFamily="18" charset="0"/>
              </a:rPr>
              <a:t>la Convenzione delle Nazioni Unite sui diritti del fanciullo (1989),</a:t>
            </a:r>
          </a:p>
          <a:p>
            <a:pPr algn="just"/>
            <a:r>
              <a:rPr lang="it-IT" sz="4000" dirty="0">
                <a:latin typeface="Times New Roman" panose="02020603050405020304" pitchFamily="18" charset="0"/>
                <a:cs typeface="Times New Roman" panose="02020603050405020304" pitchFamily="18" charset="0"/>
              </a:rPr>
              <a:t>i Documenti dell'Organizzazione Mondiale della Sanità (OMS) (2013),</a:t>
            </a:r>
          </a:p>
          <a:p>
            <a:pPr algn="just"/>
            <a:endParaRPr lang="it-IT"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391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p:txBody>
          <a:bodyPr>
            <a:normAutofit fontScale="62500" lnSpcReduction="20000"/>
          </a:bodyPr>
          <a:lstStyle/>
          <a:p>
            <a:pPr algn="just"/>
            <a:r>
              <a:rPr lang="it-IT" sz="4000" dirty="0">
                <a:latin typeface="Times New Roman" panose="02020603050405020304" pitchFamily="18" charset="0"/>
                <a:cs typeface="Times New Roman" panose="02020603050405020304" pitchFamily="18" charset="0"/>
              </a:rPr>
              <a:t>La Corte europea ha esaminato la prassi europea in materia di vaccinazione: </a:t>
            </a:r>
          </a:p>
          <a:p>
            <a:pPr algn="just"/>
            <a:r>
              <a:rPr lang="it-IT" sz="4000" dirty="0">
                <a:latin typeface="Times New Roman" panose="02020603050405020304" pitchFamily="18" charset="0"/>
                <a:cs typeface="Times New Roman" panose="02020603050405020304" pitchFamily="18" charset="0"/>
              </a:rPr>
              <a:t>la Carta Sociale Europea, </a:t>
            </a:r>
          </a:p>
          <a:p>
            <a:pPr algn="just"/>
            <a:r>
              <a:rPr lang="it-IT" sz="4000" dirty="0">
                <a:latin typeface="Times New Roman" panose="02020603050405020304" pitchFamily="18" charset="0"/>
                <a:cs typeface="Times New Roman" panose="02020603050405020304" pitchFamily="18" charset="0"/>
              </a:rPr>
              <a:t>la Convenzione per la protezione dei diritti dell'uomo e la dignità dell'essere umano riguardo alle applicazioni della biologia e della medicina: Convenzione sui diritti dell'uomo e la biomedicina (Convenzione d' Oviedo) (1997),</a:t>
            </a:r>
          </a:p>
          <a:p>
            <a:pPr algn="just"/>
            <a:r>
              <a:rPr lang="it-IT" sz="4000" dirty="0">
                <a:latin typeface="Times New Roman" panose="02020603050405020304" pitchFamily="18" charset="0"/>
                <a:cs typeface="Times New Roman" panose="02020603050405020304" pitchFamily="18" charset="0"/>
              </a:rPr>
              <a:t>la Raccomandazione 1317 (1997) dell'Assemblea parlamentare del Consiglio d'Europa (APCE) sulle vaccinazioni in Europa,</a:t>
            </a:r>
          </a:p>
          <a:p>
            <a:pPr algn="just"/>
            <a:r>
              <a:rPr lang="it-IT" sz="4000" dirty="0">
                <a:latin typeface="Times New Roman" panose="02020603050405020304" pitchFamily="18" charset="0"/>
                <a:cs typeface="Times New Roman" panose="02020603050405020304" pitchFamily="18" charset="0"/>
              </a:rPr>
              <a:t>Risoluzione 1845 (2011) dell'Assemblea parlamentare del Consiglio d'Europa (APCE) sui diritti fondamentali e le responsabilità fondamentali,</a:t>
            </a:r>
          </a:p>
          <a:p>
            <a:pPr algn="just"/>
            <a:endParaRPr lang="it-IT"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210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a:xfrm>
            <a:off x="689739" y="1690690"/>
            <a:ext cx="7762102" cy="4628315"/>
          </a:xfrm>
        </p:spPr>
        <p:txBody>
          <a:bodyPr>
            <a:noAutofit/>
          </a:bodyPr>
          <a:lstStyle/>
          <a:p>
            <a:pPr algn="just"/>
            <a:r>
              <a:rPr lang="it-IT" sz="2400" dirty="0">
                <a:latin typeface="Times New Roman" panose="02020603050405020304" pitchFamily="18" charset="0"/>
                <a:cs typeface="Times New Roman" panose="02020603050405020304" pitchFamily="18" charset="0"/>
              </a:rPr>
              <a:t>La Corte europea ha esaminato la prassi dell’Unione Europea in materia di vaccinazione: </a:t>
            </a:r>
          </a:p>
          <a:p>
            <a:pPr algn="just"/>
            <a:r>
              <a:rPr lang="it-IT" sz="2400" dirty="0">
                <a:latin typeface="Times New Roman" panose="02020603050405020304" pitchFamily="18" charset="0"/>
                <a:cs typeface="Times New Roman" panose="02020603050405020304" pitchFamily="18" charset="0"/>
              </a:rPr>
              <a:t>il Trattato sul funzionamento dell'Unione Europea (versione consolidata),</a:t>
            </a:r>
          </a:p>
          <a:p>
            <a:pPr algn="just"/>
            <a:r>
              <a:rPr lang="it-IT" sz="2400" dirty="0">
                <a:solidFill>
                  <a:srgbClr val="111111"/>
                </a:solidFill>
                <a:latin typeface="Times New Roman" panose="02020603050405020304" pitchFamily="18" charset="0"/>
                <a:cs typeface="Times New Roman" panose="02020603050405020304" pitchFamily="18" charset="0"/>
              </a:rPr>
              <a:t>l</a:t>
            </a:r>
            <a:r>
              <a:rPr lang="it-IT" sz="2400" b="0" i="0" dirty="0">
                <a:solidFill>
                  <a:srgbClr val="111111"/>
                </a:solidFill>
                <a:effectLst/>
                <a:latin typeface="Times New Roman" panose="02020603050405020304" pitchFamily="18" charset="0"/>
                <a:cs typeface="Times New Roman" panose="02020603050405020304" pitchFamily="18" charset="0"/>
              </a:rPr>
              <a:t>a Carta dei Diritti </a:t>
            </a:r>
            <a:r>
              <a:rPr lang="it-IT" sz="2400" dirty="0">
                <a:solidFill>
                  <a:srgbClr val="111111"/>
                </a:solidFill>
                <a:latin typeface="Times New Roman" panose="02020603050405020304" pitchFamily="18" charset="0"/>
                <a:cs typeface="Times New Roman" panose="02020603050405020304" pitchFamily="18" charset="0"/>
              </a:rPr>
              <a:t>F</a:t>
            </a:r>
            <a:r>
              <a:rPr lang="it-IT" sz="2400" b="0" i="0" dirty="0">
                <a:solidFill>
                  <a:srgbClr val="111111"/>
                </a:solidFill>
                <a:effectLst/>
                <a:latin typeface="Times New Roman" panose="02020603050405020304" pitchFamily="18" charset="0"/>
                <a:cs typeface="Times New Roman" panose="02020603050405020304" pitchFamily="18" charset="0"/>
              </a:rPr>
              <a:t>ondamentali dell'Unione Europea ( CDFUE ) (2007),</a:t>
            </a:r>
          </a:p>
          <a:p>
            <a:pPr algn="just"/>
            <a:r>
              <a:rPr lang="it-IT" sz="2400" dirty="0">
                <a:latin typeface="Times New Roman" panose="02020603050405020304" pitchFamily="18" charset="0"/>
                <a:cs typeface="Times New Roman" panose="02020603050405020304" pitchFamily="18" charset="0"/>
              </a:rPr>
              <a:t>la Risoluzione del Parlamento Europeo (Unione Europea) del 19 aprile 2018 sulla riluttanza ai vaccini e il calo dei tassi di vaccinazione in Europa (2017/2951 (RSP),</a:t>
            </a:r>
          </a:p>
          <a:p>
            <a:pPr algn="just"/>
            <a:r>
              <a:rPr lang="it-IT" sz="2400" dirty="0">
                <a:latin typeface="Times New Roman" panose="02020603050405020304" pitchFamily="18" charset="0"/>
                <a:cs typeface="Times New Roman" panose="02020603050405020304" pitchFamily="18" charset="0"/>
              </a:rPr>
              <a:t>la Raccomandazione del Consiglio dell'Unione Europea sul rafforzamento della cooperazione contro le malattie prevenibili con vaccino (2018/C466/01)</a:t>
            </a:r>
          </a:p>
        </p:txBody>
      </p:sp>
    </p:spTree>
    <p:extLst>
      <p:ext uri="{BB962C8B-B14F-4D97-AF65-F5344CB8AC3E}">
        <p14:creationId xmlns:p14="http://schemas.microsoft.com/office/powerpoint/2010/main" val="2270929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p:txBody>
          <a:bodyPr>
            <a:normAutofit fontScale="92500" lnSpcReduction="20000"/>
          </a:bodyPr>
          <a:lstStyle/>
          <a:p>
            <a:pPr algn="just"/>
            <a:r>
              <a:rPr lang="it-IT" sz="4000" dirty="0">
                <a:latin typeface="Times New Roman" panose="02020603050405020304" pitchFamily="18" charset="0"/>
                <a:cs typeface="Times New Roman" panose="02020603050405020304" pitchFamily="18" charset="0"/>
              </a:rPr>
              <a:t>Soltanto il Governo francese, nel suo intervento, ha fatto anche riferimento alla fattispecie della attuale pandemia da COVID-19, ma è evidente come la Corte Europea fosse immersa in questo contesto mondiale per aver tenuto l’udienza il 1° luglio 2020 e depositato la motivazione l’8 aprile 2021, anche se i fatti denunciati si riferivano all’anno 2015.</a:t>
            </a:r>
          </a:p>
          <a:p>
            <a:pPr algn="just"/>
            <a:endParaRPr lang="it-IT"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9289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p:txBody>
          <a:bodyPr>
            <a:normAutofit/>
          </a:bodyPr>
          <a:lstStyle/>
          <a:p>
            <a:r>
              <a:rPr lang="it-IT" sz="4800" dirty="0"/>
              <a:t>Consenso generale europeo a favore dell'ottenimento del più alto livello possibile di copertura vaccinale</a:t>
            </a:r>
          </a:p>
        </p:txBody>
      </p:sp>
    </p:spTree>
    <p:extLst>
      <p:ext uri="{BB962C8B-B14F-4D97-AF65-F5344CB8AC3E}">
        <p14:creationId xmlns:p14="http://schemas.microsoft.com/office/powerpoint/2010/main" val="3372264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p:txBody>
          <a:bodyPr>
            <a:normAutofit/>
          </a:bodyPr>
          <a:lstStyle/>
          <a:p>
            <a:r>
              <a:rPr lang="it-IT" sz="4400" dirty="0">
                <a:latin typeface="Times New Roman" panose="02020603050405020304" pitchFamily="18" charset="0"/>
                <a:cs typeface="Times New Roman" panose="02020603050405020304" pitchFamily="18" charset="0"/>
              </a:rPr>
              <a:t>Solidarietà sociale nei confronti delle persone più vulnerabili che chiedono al resto della popolazione di correre un rischio minimo facendosi vaccinare</a:t>
            </a:r>
          </a:p>
        </p:txBody>
      </p:sp>
    </p:spTree>
    <p:extLst>
      <p:ext uri="{BB962C8B-B14F-4D97-AF65-F5344CB8AC3E}">
        <p14:creationId xmlns:p14="http://schemas.microsoft.com/office/powerpoint/2010/main" val="570737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p:txBody>
          <a:bodyPr>
            <a:normAutofit lnSpcReduction="10000"/>
          </a:bodyPr>
          <a:lstStyle/>
          <a:p>
            <a:r>
              <a:rPr lang="it-IT" sz="4000" dirty="0">
                <a:latin typeface="Times New Roman" panose="02020603050405020304" pitchFamily="18" charset="0"/>
                <a:cs typeface="Times New Roman" panose="02020603050405020304" pitchFamily="18" charset="0"/>
              </a:rPr>
              <a:t>Strategia di vaccinazione obbligatoria che risponde alla pressante necessità sociale di proteggere la salute individuale e pubblica dalle malattie ben note alla medicina e di evitare qualsiasi tendenza al ribasso dei tassi di vaccinazione infantile</a:t>
            </a:r>
            <a:endParaRPr lang="it-IT" dirty="0"/>
          </a:p>
        </p:txBody>
      </p:sp>
    </p:spTree>
    <p:extLst>
      <p:ext uri="{BB962C8B-B14F-4D97-AF65-F5344CB8AC3E}">
        <p14:creationId xmlns:p14="http://schemas.microsoft.com/office/powerpoint/2010/main" val="1006380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p:txBody>
          <a:bodyPr>
            <a:normAutofit lnSpcReduction="10000"/>
          </a:bodyPr>
          <a:lstStyle/>
          <a:p>
            <a:r>
              <a:rPr lang="it-IT" sz="4000" dirty="0">
                <a:latin typeface="Times New Roman" panose="02020603050405020304" pitchFamily="18" charset="0"/>
                <a:cs typeface="Times New Roman" panose="02020603050405020304" pitchFamily="18" charset="0"/>
              </a:rPr>
              <a:t>Politica di vaccinazione obbligatoria coerente con l'interesse superiore dei bambini, da considerare sia individualmente che come gruppo, e che richiede che tutti i bambini siano protetti contro malattie gravi attraverso la vaccinazione</a:t>
            </a:r>
            <a:endParaRPr lang="it-IT" dirty="0"/>
          </a:p>
        </p:txBody>
      </p:sp>
    </p:spTree>
    <p:extLst>
      <p:ext uri="{BB962C8B-B14F-4D97-AF65-F5344CB8AC3E}">
        <p14:creationId xmlns:p14="http://schemas.microsoft.com/office/powerpoint/2010/main" val="1107538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p:txBody>
          <a:bodyPr/>
          <a:lstStyle/>
          <a:p>
            <a:r>
              <a:rPr lang="it-IT" sz="4000" dirty="0">
                <a:latin typeface="Times New Roman" panose="02020603050405020304" pitchFamily="18" charset="0"/>
                <a:cs typeface="Times New Roman" panose="02020603050405020304" pitchFamily="18" charset="0"/>
              </a:rPr>
              <a:t>Regime nazionale che consente la concessione di esenzioni e comprende garanzie procedurali</a:t>
            </a:r>
            <a:endParaRPr lang="it-IT" dirty="0"/>
          </a:p>
        </p:txBody>
      </p:sp>
    </p:spTree>
    <p:extLst>
      <p:ext uri="{BB962C8B-B14F-4D97-AF65-F5344CB8AC3E}">
        <p14:creationId xmlns:p14="http://schemas.microsoft.com/office/powerpoint/2010/main" val="1459363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p:txBody>
          <a:bodyPr/>
          <a:lstStyle/>
          <a:p>
            <a:r>
              <a:rPr lang="it-IT" sz="4000" dirty="0">
                <a:latin typeface="Times New Roman" panose="02020603050405020304" pitchFamily="18" charset="0"/>
                <a:cs typeface="Times New Roman" panose="02020603050405020304" pitchFamily="18" charset="0"/>
              </a:rPr>
              <a:t>Precauzioni necessarie messe in atto, in particolare il controllo della sicurezza dei vaccini utilizzati e la ricerca caso per caso di eventuali controindicazioni</a:t>
            </a:r>
            <a:endParaRPr lang="it-IT" dirty="0"/>
          </a:p>
        </p:txBody>
      </p:sp>
    </p:spTree>
    <p:extLst>
      <p:ext uri="{BB962C8B-B14F-4D97-AF65-F5344CB8AC3E}">
        <p14:creationId xmlns:p14="http://schemas.microsoft.com/office/powerpoint/2010/main" val="350483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ACF2B-CA5C-4CF3-B2E6-0E621723E7D8}"/>
              </a:ext>
            </a:extLst>
          </p:cNvPr>
          <p:cNvSpPr>
            <a:spLocks noGrp="1"/>
          </p:cNvSpPr>
          <p:nvPr>
            <p:ph type="title"/>
          </p:nvPr>
        </p:nvSpPr>
        <p:spPr/>
        <p:txBody>
          <a:bodyPr/>
          <a:lstStyle/>
          <a:p>
            <a:r>
              <a:rPr lang="it-IT" dirty="0">
                <a:solidFill>
                  <a:srgbClr val="FF0000"/>
                </a:solidFill>
              </a:rPr>
              <a:t>Organi dell’</a:t>
            </a:r>
            <a:br>
              <a:rPr lang="it-IT" dirty="0">
                <a:solidFill>
                  <a:srgbClr val="FF0000"/>
                </a:solidFill>
              </a:rPr>
            </a:br>
            <a:r>
              <a:rPr lang="it-IT" dirty="0">
                <a:solidFill>
                  <a:srgbClr val="FF0000"/>
                </a:solidFill>
              </a:rPr>
              <a:t>Unione Europea (27 Stati)</a:t>
            </a:r>
          </a:p>
        </p:txBody>
      </p:sp>
      <p:graphicFrame>
        <p:nvGraphicFramePr>
          <p:cNvPr id="5" name="Segnaposto contenuto 2">
            <a:extLst>
              <a:ext uri="{FF2B5EF4-FFF2-40B4-BE49-F238E27FC236}">
                <a16:creationId xmlns:a16="http://schemas.microsoft.com/office/drawing/2014/main" id="{16A0CC0E-8926-41D0-AD53-B98608459A76}"/>
              </a:ext>
            </a:extLst>
          </p:cNvPr>
          <p:cNvGraphicFramePr>
            <a:graphicFrameLocks noGrp="1"/>
          </p:cNvGraphicFramePr>
          <p:nvPr>
            <p:ph idx="1"/>
            <p:extLst>
              <p:ext uri="{D42A27DB-BD31-4B8C-83A1-F6EECF244321}">
                <p14:modId xmlns:p14="http://schemas.microsoft.com/office/powerpoint/2010/main" val="3201084462"/>
              </p:ext>
            </p:extLst>
          </p:nvPr>
        </p:nvGraphicFramePr>
        <p:xfrm>
          <a:off x="618718" y="1825625"/>
          <a:ext cx="776210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7069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p:txBody>
          <a:bodyPr>
            <a:normAutofit lnSpcReduction="10000"/>
          </a:bodyPr>
          <a:lstStyle/>
          <a:p>
            <a:r>
              <a:rPr lang="it-IT" sz="4000" dirty="0">
                <a:latin typeface="Times New Roman" panose="02020603050405020304" pitchFamily="18" charset="0"/>
                <a:cs typeface="Times New Roman" panose="02020603050405020304" pitchFamily="18" charset="0"/>
              </a:rPr>
              <a:t>Natura non eccessiva della sanzione inflitta e assenza di conseguenze per l'educazione dei figli in età scolare • </a:t>
            </a:r>
          </a:p>
          <a:p>
            <a:r>
              <a:rPr lang="it-IT" sz="4000" dirty="0">
                <a:latin typeface="Times New Roman" panose="02020603050405020304" pitchFamily="18" charset="0"/>
                <a:cs typeface="Times New Roman" panose="02020603050405020304" pitchFamily="18" charset="0"/>
              </a:rPr>
              <a:t>Limitatezza degli effetti subiti dai figli dei ricorrenti, non avendo </a:t>
            </a:r>
            <a:r>
              <a:rPr lang="it-IT" sz="3600" dirty="0">
                <a:latin typeface="Times New Roman" panose="02020603050405020304" pitchFamily="18" charset="0"/>
                <a:cs typeface="Times New Roman" panose="02020603050405020304" pitchFamily="18" charset="0"/>
              </a:rPr>
              <a:t>inciso sulla loro ammissione alla scuola elementare il loro stato vaccinale</a:t>
            </a:r>
            <a:endParaRPr lang="it-IT" sz="3600" dirty="0"/>
          </a:p>
        </p:txBody>
      </p:sp>
    </p:spTree>
    <p:extLst>
      <p:ext uri="{BB962C8B-B14F-4D97-AF65-F5344CB8AC3E}">
        <p14:creationId xmlns:p14="http://schemas.microsoft.com/office/powerpoint/2010/main" val="911584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p:txBody>
          <a:bodyPr/>
          <a:lstStyle/>
          <a:p>
            <a:r>
              <a:rPr lang="it-IT" sz="4000" dirty="0">
                <a:latin typeface="Times New Roman" panose="02020603050405020304" pitchFamily="18" charset="0"/>
                <a:cs typeface="Times New Roman" panose="02020603050405020304" pitchFamily="18" charset="0"/>
              </a:rPr>
              <a:t>Misure impugnate proporzionate agli scopi legittimi perseguiti • Ampio margine di discrezionalità non superato,</a:t>
            </a:r>
            <a:endParaRPr lang="it-IT" dirty="0"/>
          </a:p>
        </p:txBody>
      </p:sp>
    </p:spTree>
    <p:extLst>
      <p:ext uri="{BB962C8B-B14F-4D97-AF65-F5344CB8AC3E}">
        <p14:creationId xmlns:p14="http://schemas.microsoft.com/office/powerpoint/2010/main" val="851223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p:txBody>
          <a:bodyPr>
            <a:normAutofit fontScale="85000" lnSpcReduction="10000"/>
          </a:bodyPr>
          <a:lstStyle/>
          <a:p>
            <a:r>
              <a:rPr lang="it-IT" sz="4000" dirty="0">
                <a:latin typeface="Times New Roman" panose="02020603050405020304" pitchFamily="18" charset="0"/>
                <a:cs typeface="Times New Roman" panose="02020603050405020304" pitchFamily="18" charset="0"/>
              </a:rPr>
              <a:t>§. 274. «La Corte ha stabilito che le questioni di sanità pubblica rientrano in linea di principio nel margine di valutazione delle autorità nazionali, che sono nella posizione migliore per valutare le priorità, l'uso delle risorse disponibili e le esigenze della società (</a:t>
            </a:r>
            <a:r>
              <a:rPr lang="it-IT" sz="4000" dirty="0" err="1">
                <a:latin typeface="Times New Roman" panose="02020603050405020304" pitchFamily="18" charset="0"/>
                <a:cs typeface="Times New Roman" panose="02020603050405020304" pitchFamily="18" charset="0"/>
              </a:rPr>
              <a:t>Hristozov</a:t>
            </a:r>
            <a:r>
              <a:rPr lang="it-IT" sz="4000" dirty="0">
                <a:latin typeface="Times New Roman" panose="02020603050405020304" pitchFamily="18" charset="0"/>
                <a:cs typeface="Times New Roman" panose="02020603050405020304" pitchFamily="18" charset="0"/>
              </a:rPr>
              <a:t> e altri c. Bulgaria, </a:t>
            </a:r>
            <a:r>
              <a:rPr lang="it-IT" sz="4000" dirty="0" err="1">
                <a:latin typeface="Times New Roman" panose="02020603050405020304" pitchFamily="18" charset="0"/>
                <a:cs typeface="Times New Roman" panose="02020603050405020304" pitchFamily="18" charset="0"/>
              </a:rPr>
              <a:t>nn</a:t>
            </a:r>
            <a:r>
              <a:rPr lang="it-IT" sz="4000" dirty="0">
                <a:latin typeface="Times New Roman" panose="02020603050405020304" pitchFamily="18" charset="0"/>
                <a:cs typeface="Times New Roman" panose="02020603050405020304" pitchFamily="18" charset="0"/>
              </a:rPr>
              <a:t>. 47039/11 e 358/12, § 119, CEDU sentenza 13/11/2012, con altri riferimenti)».</a:t>
            </a:r>
            <a:endParaRPr lang="it-IT" dirty="0"/>
          </a:p>
        </p:txBody>
      </p:sp>
    </p:spTree>
    <p:extLst>
      <p:ext uri="{BB962C8B-B14F-4D97-AF65-F5344CB8AC3E}">
        <p14:creationId xmlns:p14="http://schemas.microsoft.com/office/powerpoint/2010/main" val="1331829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p:txBody>
          <a:bodyPr>
            <a:normAutofit fontScale="85000" lnSpcReduction="10000"/>
          </a:bodyPr>
          <a:lstStyle/>
          <a:p>
            <a:r>
              <a:rPr lang="it-IT" sz="4000" dirty="0">
                <a:latin typeface="Times New Roman" panose="02020603050405020304" pitchFamily="18" charset="0"/>
                <a:cs typeface="Times New Roman" panose="02020603050405020304" pitchFamily="18" charset="0"/>
              </a:rPr>
              <a:t>§. 275. «Infine, la Corte ribadisce che il margine di discrezionalità a disposizione dello Stato convenuto è generalmente ampio quando deve trovare un equilibrio tra interessi pubblici e privati ​​in competizione o diversi diritti tutelati dalla Convenzione (si veda, ad esempio, Evans c. Regno Unito [Grande Camera] ricorso n.6339/05, § 77,  sentenza 10 aprile 2007)».</a:t>
            </a:r>
            <a:endParaRPr lang="it-IT" dirty="0"/>
          </a:p>
        </p:txBody>
      </p:sp>
    </p:spTree>
    <p:extLst>
      <p:ext uri="{BB962C8B-B14F-4D97-AF65-F5344CB8AC3E}">
        <p14:creationId xmlns:p14="http://schemas.microsoft.com/office/powerpoint/2010/main" val="1918571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618718" y="365127"/>
            <a:ext cx="7762102" cy="1325563"/>
          </a:xfrm>
        </p:spPr>
        <p:txBody>
          <a:bodyPr>
            <a:normAutofit/>
          </a:bodyPr>
          <a:lstStyle/>
          <a:p>
            <a:pPr marL="0" marR="0">
              <a:lnSpc>
                <a:spcPct val="100000"/>
              </a:lnSpc>
              <a:spcBef>
                <a:spcPts val="0"/>
              </a:spcBef>
            </a:pPr>
            <a:r>
              <a:rPr lang="it-IT" sz="2000" dirty="0">
                <a:solidFill>
                  <a:srgbClr val="FF0000"/>
                </a:solidFill>
                <a:latin typeface="Times New Roman" panose="02020603050405020304" pitchFamily="18" charset="0"/>
                <a:cs typeface="Times New Roman" panose="02020603050405020304" pitchFamily="18" charset="0"/>
              </a:rPr>
              <a:t>Corte Europea dei Diritti dell’Uomo (Strasburgo) </a:t>
            </a:r>
            <a:r>
              <a:rPr lang="fr-FR" sz="2000" dirty="0">
                <a:solidFill>
                  <a:srgbClr val="FF0000"/>
                </a:solidFill>
                <a:latin typeface="Times New Roman" panose="02020603050405020304" pitchFamily="18" charset="0"/>
                <a:cs typeface="Times New Roman" panose="02020603050405020304" pitchFamily="18" charset="0"/>
              </a:rPr>
              <a:t>GRANDE CAMERA</a:t>
            </a:r>
            <a:br>
              <a:rPr lang="fr-FR" sz="2000" dirty="0">
                <a:solidFill>
                  <a:srgbClr val="FF0000"/>
                </a:solidFill>
                <a:latin typeface="Times New Roman" panose="02020603050405020304" pitchFamily="18" charset="0"/>
                <a:cs typeface="Times New Roman" panose="02020603050405020304" pitchFamily="18" charset="0"/>
              </a:rPr>
            </a:b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Caso</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VAVŘIČKA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contro</a:t>
            </a:r>
            <a:r>
              <a:rPr lang="fr-F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Repubblica CECA </a:t>
            </a:r>
            <a:r>
              <a:rPr lang="fr-FR" sz="2000" b="0" i="1" dirty="0">
                <a:solidFill>
                  <a:srgbClr val="FF0000"/>
                </a:solidFill>
                <a:effectLst/>
                <a:latin typeface="Times New Roman" panose="02020603050405020304" pitchFamily="18" charset="0"/>
                <a:cs typeface="Times New Roman" panose="02020603050405020304" pitchFamily="18" charset="0"/>
              </a:rPr>
              <a:t>(</a:t>
            </a:r>
            <a:r>
              <a:rPr lang="fr-FR" sz="2000" b="0" i="1" dirty="0" err="1">
                <a:solidFill>
                  <a:srgbClr val="FF0000"/>
                </a:solidFill>
                <a:effectLst/>
                <a:latin typeface="Times New Roman" panose="02020603050405020304" pitchFamily="18" charset="0"/>
                <a:cs typeface="Times New Roman" panose="02020603050405020304" pitchFamily="18" charset="0"/>
              </a:rPr>
              <a:t>Ricorso</a:t>
            </a:r>
            <a:r>
              <a:rPr lang="fr-FR" sz="2000" b="0" i="1" dirty="0">
                <a:solidFill>
                  <a:srgbClr val="FF0000"/>
                </a:solidFill>
                <a:effectLst/>
                <a:latin typeface="Times New Roman" panose="02020603050405020304" pitchFamily="18" charset="0"/>
                <a:cs typeface="Times New Roman" panose="02020603050405020304" pitchFamily="18" charset="0"/>
              </a:rPr>
              <a:t> n°</a:t>
            </a:r>
            <a:r>
              <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47621/13 e 5 </a:t>
            </a:r>
            <a:r>
              <a:rPr lang="fr-FR"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altri</a:t>
            </a:r>
            <a:r>
              <a:rPr lang="fr-FR" sz="2000" b="0" i="1" dirty="0">
                <a:solidFill>
                  <a:srgbClr val="FF0000"/>
                </a:solidFill>
                <a:effectLst/>
                <a:latin typeface="Times New Roman" panose="02020603050405020304" pitchFamily="18" charset="0"/>
                <a:cs typeface="Times New Roman" panose="02020603050405020304" pitchFamily="18" charset="0"/>
              </a:rPr>
              <a:t>) </a:t>
            </a:r>
            <a:r>
              <a:rPr lang="fr-FR" sz="2000" b="0" i="0" dirty="0">
                <a:solidFill>
                  <a:srgbClr val="FF0000"/>
                </a:solidFill>
                <a:effectLst/>
                <a:latin typeface="Times New Roman" panose="02020603050405020304" pitchFamily="18" charset="0"/>
                <a:cs typeface="Times New Roman" panose="02020603050405020304" pitchFamily="18" charset="0"/>
              </a:rPr>
              <a:t> </a:t>
            </a:r>
            <a:r>
              <a:rPr lang="it-IT" sz="2000" dirty="0">
                <a:solidFill>
                  <a:srgbClr val="FF0000"/>
                </a:solidFill>
                <a:latin typeface="Times New Roman" panose="02020603050405020304" pitchFamily="18" charset="0"/>
                <a:cs typeface="Times New Roman" panose="02020603050405020304" pitchFamily="18" charset="0"/>
              </a:rPr>
              <a:t>Sentenza </a:t>
            </a:r>
            <a:r>
              <a:rPr lang="it-IT" sz="2000" b="1" i="0" dirty="0">
                <a:solidFill>
                  <a:srgbClr val="FF0000"/>
                </a:solidFill>
                <a:effectLst/>
                <a:latin typeface="Times New Roman" panose="02020603050405020304" pitchFamily="18" charset="0"/>
                <a:cs typeface="Times New Roman" panose="02020603050405020304" pitchFamily="18" charset="0"/>
              </a:rPr>
              <a:t>8 aprile 2021</a:t>
            </a:r>
            <a:endParaRPr lang="it-IT" dirty="0">
              <a:solidFill>
                <a:srgbClr val="FF0000"/>
              </a:solidFill>
            </a:endParaRPr>
          </a:p>
        </p:txBody>
      </p:sp>
      <p:sp>
        <p:nvSpPr>
          <p:cNvPr id="3" name="Segnaposto contenuto 2">
            <a:extLst>
              <a:ext uri="{FF2B5EF4-FFF2-40B4-BE49-F238E27FC236}">
                <a16:creationId xmlns:a16="http://schemas.microsoft.com/office/drawing/2014/main" id="{033655EC-9FFA-4E81-9F35-709802031AC6}"/>
              </a:ext>
            </a:extLst>
          </p:cNvPr>
          <p:cNvSpPr>
            <a:spLocks noGrp="1"/>
          </p:cNvSpPr>
          <p:nvPr>
            <p:ph idx="1"/>
          </p:nvPr>
        </p:nvSpPr>
        <p:spPr/>
        <p:txBody>
          <a:bodyPr>
            <a:normAutofit fontScale="85000" lnSpcReduction="10000"/>
          </a:bodyPr>
          <a:lstStyle/>
          <a:p>
            <a:r>
              <a:rPr lang="it-IT" sz="4000" dirty="0">
                <a:latin typeface="Times New Roman" panose="02020603050405020304" pitchFamily="18" charset="0"/>
                <a:cs typeface="Times New Roman" panose="02020603050405020304" pitchFamily="18" charset="0"/>
              </a:rPr>
              <a:t>Occorre osservare che nel presente caso, il Governo convenuto non aveva mai invocato la sospensione dei diritti sanciti dalla Convenzione europea dei Diritti dell’Uomo e dei suoi Protocolli, ai sensi dell</a:t>
            </a:r>
            <a:r>
              <a:rPr lang="it-IT" sz="3900" dirty="0">
                <a:latin typeface="Times New Roman" panose="02020603050405020304" pitchFamily="18" charset="0"/>
                <a:cs typeface="Times New Roman" panose="02020603050405020304" pitchFamily="18" charset="0"/>
              </a:rPr>
              <a:t>’art. 15 della stessa Convenzione, deroga possibile (se autorizzata dal Segretario del Consiglio d’Europa) i</a:t>
            </a:r>
            <a:r>
              <a:rPr lang="it-IT" sz="3900" b="0" i="0" dirty="0">
                <a:effectLst/>
                <a:latin typeface="Times New Roman" panose="02020603050405020304" pitchFamily="18" charset="0"/>
                <a:cs typeface="Times New Roman" panose="02020603050405020304" pitchFamily="18" charset="0"/>
              </a:rPr>
              <a:t>n caso di guerra o in caso di altro pericolo pubblico che minacci la vita della nazione. </a:t>
            </a:r>
          </a:p>
        </p:txBody>
      </p:sp>
    </p:spTree>
    <p:extLst>
      <p:ext uri="{BB962C8B-B14F-4D97-AF65-F5344CB8AC3E}">
        <p14:creationId xmlns:p14="http://schemas.microsoft.com/office/powerpoint/2010/main" val="554840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98CAF7-3AF8-4ACF-86CB-0FAEF015112A}"/>
              </a:ext>
            </a:extLst>
          </p:cNvPr>
          <p:cNvSpPr>
            <a:spLocks noGrp="1"/>
          </p:cNvSpPr>
          <p:nvPr>
            <p:ph type="title"/>
          </p:nvPr>
        </p:nvSpPr>
        <p:spPr/>
        <p:txBody>
          <a:bodyPr>
            <a:normAutofit/>
          </a:bodyPr>
          <a:lstStyle/>
          <a:p>
            <a:r>
              <a:rPr lang="it-IT" sz="2400" dirty="0">
                <a:latin typeface="Times New Roman" panose="02020603050405020304" pitchFamily="18" charset="0"/>
                <a:cs typeface="Times New Roman" panose="02020603050405020304" pitchFamily="18" charset="0"/>
              </a:rPr>
              <a:t>art. 15 della Convenzione Europea dei Diritti dell’Uomo, deroga i</a:t>
            </a:r>
            <a:r>
              <a:rPr lang="it-IT" sz="2400" b="0" i="0" dirty="0">
                <a:effectLst/>
                <a:latin typeface="Times New Roman" panose="02020603050405020304" pitchFamily="18" charset="0"/>
                <a:cs typeface="Times New Roman" panose="02020603050405020304" pitchFamily="18" charset="0"/>
              </a:rPr>
              <a:t>n caso di guerra o in caso di altro pericolo pubblico che minacci la vita della nazione</a:t>
            </a:r>
            <a:endParaRPr lang="it-IT" sz="2400" dirty="0"/>
          </a:p>
        </p:txBody>
      </p:sp>
      <p:graphicFrame>
        <p:nvGraphicFramePr>
          <p:cNvPr id="6" name="Segnaposto contenuto 2">
            <a:extLst>
              <a:ext uri="{FF2B5EF4-FFF2-40B4-BE49-F238E27FC236}">
                <a16:creationId xmlns:a16="http://schemas.microsoft.com/office/drawing/2014/main" id="{6181226E-0132-48B8-B99E-F97FBBE84AF8}"/>
              </a:ext>
            </a:extLst>
          </p:cNvPr>
          <p:cNvGraphicFramePr>
            <a:graphicFrameLocks noGrp="1"/>
          </p:cNvGraphicFramePr>
          <p:nvPr>
            <p:ph sz="half" idx="1"/>
            <p:extLst>
              <p:ext uri="{D42A27DB-BD31-4B8C-83A1-F6EECF244321}">
                <p14:modId xmlns:p14="http://schemas.microsoft.com/office/powerpoint/2010/main" val="3430102767"/>
              </p:ext>
            </p:extLst>
          </p:nvPr>
        </p:nvGraphicFramePr>
        <p:xfrm>
          <a:off x="618718" y="1825625"/>
          <a:ext cx="382480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contenuto 3">
            <a:extLst>
              <a:ext uri="{FF2B5EF4-FFF2-40B4-BE49-F238E27FC236}">
                <a16:creationId xmlns:a16="http://schemas.microsoft.com/office/drawing/2014/main" id="{E700CFC9-2EF5-4E26-84F9-A6617ED87FC8}"/>
              </a:ext>
            </a:extLst>
          </p:cNvPr>
          <p:cNvSpPr>
            <a:spLocks noGrp="1"/>
          </p:cNvSpPr>
          <p:nvPr>
            <p:ph sz="half" idx="2"/>
          </p:nvPr>
        </p:nvSpPr>
        <p:spPr/>
        <p:txBody>
          <a:bodyPr>
            <a:normAutofit/>
          </a:bodyPr>
          <a:lstStyle/>
          <a:p>
            <a:r>
              <a:rPr lang="it-IT" sz="3600" dirty="0">
                <a:effectLst/>
                <a:latin typeface="Calibri" panose="020F0502020204030204" pitchFamily="34" charset="0"/>
                <a:ea typeface="Times New Roman" panose="02020603050405020304" pitchFamily="18" charset="0"/>
              </a:rPr>
              <a:t>Albania, Armenia, Estonia, Lituania, Georgia, Macedonia del nord, Moldavia, Romania, San Marino e Serbia,</a:t>
            </a:r>
            <a:endParaRPr lang="it-IT" sz="3600" dirty="0"/>
          </a:p>
        </p:txBody>
      </p:sp>
    </p:spTree>
    <p:extLst>
      <p:ext uri="{BB962C8B-B14F-4D97-AF65-F5344CB8AC3E}">
        <p14:creationId xmlns:p14="http://schemas.microsoft.com/office/powerpoint/2010/main" val="3149009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9" y="0"/>
            <a:ext cx="899728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7607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506987" y="1153572"/>
            <a:ext cx="2362378" cy="4461163"/>
          </a:xfrm>
        </p:spPr>
        <p:txBody>
          <a:bodyPr>
            <a:normAutofit/>
          </a:bodyPr>
          <a:lstStyle/>
          <a:p>
            <a:pPr marL="0" marR="0">
              <a:spcBef>
                <a:spcPts val="0"/>
              </a:spcBef>
            </a:pPr>
            <a:r>
              <a:rPr lang="it-IT" sz="2400" dirty="0">
                <a:solidFill>
                  <a:srgbClr val="FFFFFF"/>
                </a:solidFill>
                <a:latin typeface="Times New Roman" panose="02020603050405020304" pitchFamily="18" charset="0"/>
                <a:cs typeface="Times New Roman" panose="02020603050405020304" pitchFamily="18" charset="0"/>
              </a:rPr>
              <a:t>Corte Europea dei Diritti dell’Uomo (Strasburgo)</a:t>
            </a:r>
            <a:br>
              <a:rPr lang="it-IT" sz="2400" dirty="0">
                <a:solidFill>
                  <a:srgbClr val="FFFFFF"/>
                </a:solidFill>
                <a:latin typeface="Times New Roman" panose="02020603050405020304" pitchFamily="18" charset="0"/>
                <a:cs typeface="Times New Roman" panose="02020603050405020304" pitchFamily="18" charset="0"/>
              </a:rPr>
            </a:br>
            <a:r>
              <a:rPr lang="it-IT" sz="2400" dirty="0">
                <a:solidFill>
                  <a:srgbClr val="FFFFFF"/>
                </a:solidFill>
                <a:latin typeface="Times New Roman" panose="02020603050405020304" pitchFamily="18" charset="0"/>
                <a:cs typeface="Times New Roman" panose="02020603050405020304" pitchFamily="18" charset="0"/>
              </a:rPr>
              <a:t>i casi comunicati al Governo convenuto per denunciare il </a:t>
            </a:r>
            <a:r>
              <a:rPr lang="it-IT" sz="2000" b="1" u="sng" dirty="0">
                <a:solidFill>
                  <a:srgbClr val="FFFFFF"/>
                </a:solidFill>
                <a:latin typeface="Times New Roman" panose="02020603050405020304" pitchFamily="18" charset="0"/>
                <a:cs typeface="Times New Roman" panose="02020603050405020304" pitchFamily="18" charset="0"/>
              </a:rPr>
              <a:t>CONFINAMENTO</a:t>
            </a:r>
            <a:r>
              <a:rPr lang="it-IT" sz="2400" dirty="0">
                <a:solidFill>
                  <a:srgbClr val="FFFFFF"/>
                </a:solidFill>
                <a:latin typeface="Times New Roman" panose="02020603050405020304" pitchFamily="18" charset="0"/>
                <a:cs typeface="Times New Roman" panose="02020603050405020304" pitchFamily="18" charset="0"/>
              </a:rPr>
              <a:t> dovuto al COVID-19</a:t>
            </a:r>
            <a:endParaRPr lang="it-IT" sz="24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573337" y="2455479"/>
            <a:ext cx="301419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Segnaposto contenuto 2">
            <a:extLst>
              <a:ext uri="{FF2B5EF4-FFF2-40B4-BE49-F238E27FC236}">
                <a16:creationId xmlns:a16="http://schemas.microsoft.com/office/drawing/2014/main" id="{033655EC-9FFA-4E81-9F35-709802031AC6}"/>
              </a:ext>
            </a:extLst>
          </p:cNvPr>
          <p:cNvSpPr>
            <a:spLocks noGrp="1"/>
          </p:cNvSpPr>
          <p:nvPr>
            <p:ph idx="1"/>
          </p:nvPr>
        </p:nvSpPr>
        <p:spPr>
          <a:xfrm>
            <a:off x="3282785" y="591344"/>
            <a:ext cx="5098033" cy="5585619"/>
          </a:xfrm>
        </p:spPr>
        <p:txBody>
          <a:bodyPr anchor="ctr">
            <a:normAutofit/>
          </a:bodyPr>
          <a:lstStyle/>
          <a:p>
            <a:pPr>
              <a:spcAft>
                <a:spcPts val="800"/>
              </a:spcAft>
            </a:pPr>
            <a:r>
              <a:rPr lang="it-IT" sz="1700" b="1" u="sng" dirty="0">
                <a:effectLst/>
                <a:latin typeface="Arial" panose="020B0604020202020204" pitchFamily="34" charset="0"/>
                <a:ea typeface="Calibri" panose="020F0502020204030204" pitchFamily="34" charset="0"/>
                <a:cs typeface="Times New Roman" panose="02020603050405020304" pitchFamily="18" charset="0"/>
                <a:hlinkClick r:id="rId2"/>
              </a:rPr>
              <a:t>MAGDIĆ v. CROATIA</a:t>
            </a:r>
            <a:endParaRPr lang="it-IT" sz="17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it-IT" sz="17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17578/20 </a:t>
            </a:r>
            <a:r>
              <a:rPr lang="it-IT" sz="17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Caso Comunicato   |   11/05/2021 </a:t>
            </a:r>
          </a:p>
          <a:p>
            <a:pPr>
              <a:spcAft>
                <a:spcPts val="800"/>
              </a:spcAft>
            </a:pPr>
            <a:r>
              <a:rPr lang="it-IT" sz="1700" b="1" u="sng" dirty="0">
                <a:effectLst/>
                <a:latin typeface="Arial" panose="020B0604020202020204" pitchFamily="34" charset="0"/>
                <a:ea typeface="Calibri" panose="020F0502020204030204" pitchFamily="34" charset="0"/>
                <a:cs typeface="Times New Roman" panose="02020603050405020304" pitchFamily="18" charset="0"/>
                <a:hlinkClick r:id="rId3"/>
              </a:rPr>
              <a:t>ASSOCIATION D'OBÉDIENCE ECCLÉSIASTIQUE ORTHODOXE c. GRÈCE</a:t>
            </a:r>
            <a:r>
              <a:rPr lang="it-IT" sz="1700" u="sng" dirty="0">
                <a:effectLst/>
                <a:latin typeface="Arial" panose="020B0604020202020204" pitchFamily="34" charset="0"/>
                <a:ea typeface="Calibri" panose="020F0502020204030204" pitchFamily="34" charset="0"/>
                <a:cs typeface="Times New Roman" panose="02020603050405020304" pitchFamily="18" charset="0"/>
                <a:hlinkClick r:id="rId3"/>
              </a:rPr>
              <a:t> </a:t>
            </a:r>
          </a:p>
          <a:p>
            <a:pPr>
              <a:spcAft>
                <a:spcPts val="800"/>
              </a:spcAft>
            </a:pPr>
            <a:r>
              <a:rPr lang="it-IT" sz="1700" u="sng" dirty="0">
                <a:effectLst/>
                <a:latin typeface="Arial" panose="020B0604020202020204" pitchFamily="34" charset="0"/>
                <a:ea typeface="Calibri" panose="020F0502020204030204" pitchFamily="34" charset="0"/>
                <a:cs typeface="Times New Roman" panose="02020603050405020304" pitchFamily="18" charset="0"/>
                <a:hlinkClick r:id="rId3"/>
              </a:rPr>
              <a:t>52104/20 </a:t>
            </a:r>
            <a:r>
              <a:rPr lang="it-IT" sz="1700" u="sng" dirty="0">
                <a:effectLst/>
                <a:latin typeface="Calibri" panose="020F0502020204030204" pitchFamily="34" charset="0"/>
                <a:ea typeface="Calibri" panose="020F0502020204030204" pitchFamily="34" charset="0"/>
                <a:cs typeface="Times New Roman" panose="02020603050405020304" pitchFamily="18" charset="0"/>
                <a:hlinkClick r:id="rId3"/>
              </a:rPr>
              <a:t>  Caso Comunicato   |   25/02/2021 </a:t>
            </a:r>
            <a:endParaRPr lang="it-IT" sz="1700" u="sng" dirty="0">
              <a:latin typeface="Arial" panose="020B0604020202020204" pitchFamily="34" charset="0"/>
              <a:ea typeface="Calibri" panose="020F0502020204030204" pitchFamily="34" charset="0"/>
              <a:cs typeface="Times New Roman" panose="02020603050405020304" pitchFamily="18" charset="0"/>
              <a:hlinkClick r:id="rId3"/>
            </a:endParaRPr>
          </a:p>
          <a:p>
            <a:pPr>
              <a:spcAft>
                <a:spcPts val="800"/>
              </a:spcAft>
            </a:pPr>
            <a:r>
              <a:rPr lang="it-IT" sz="1700" u="sng" dirty="0">
                <a:effectLst/>
                <a:latin typeface="Arial" panose="020B0604020202020204" pitchFamily="34" charset="0"/>
                <a:ea typeface="Calibri" panose="020F0502020204030204" pitchFamily="34" charset="0"/>
                <a:cs typeface="Times New Roman" panose="02020603050405020304" pitchFamily="18" charset="0"/>
                <a:hlinkClick r:id="rId3"/>
              </a:rPr>
              <a:t> </a:t>
            </a:r>
            <a:r>
              <a:rPr lang="it-IT" sz="1700" b="1" u="sng" dirty="0">
                <a:effectLst/>
                <a:latin typeface="Arial" panose="020B0604020202020204" pitchFamily="34" charset="0"/>
                <a:ea typeface="Calibri" panose="020F0502020204030204" pitchFamily="34" charset="0"/>
                <a:cs typeface="Times New Roman" panose="02020603050405020304" pitchFamily="18" charset="0"/>
                <a:hlinkClick r:id="rId3"/>
              </a:rPr>
              <a:t>TOROMAG, S.R.O. v. SLOVAKIA and 4 </a:t>
            </a:r>
            <a:r>
              <a:rPr lang="it-IT" sz="1700" b="1" u="sng" dirty="0" err="1">
                <a:effectLst/>
                <a:latin typeface="Arial" panose="020B0604020202020204" pitchFamily="34" charset="0"/>
                <a:ea typeface="Calibri" panose="020F0502020204030204" pitchFamily="34" charset="0"/>
                <a:cs typeface="Times New Roman" panose="02020603050405020304" pitchFamily="18" charset="0"/>
                <a:hlinkClick r:id="rId3"/>
              </a:rPr>
              <a:t>other</a:t>
            </a:r>
            <a:r>
              <a:rPr lang="it-IT" sz="1700" b="1" u="sng" dirty="0">
                <a:effectLst/>
                <a:latin typeface="Arial" panose="020B0604020202020204" pitchFamily="34" charset="0"/>
                <a:ea typeface="Calibri" panose="020F0502020204030204" pitchFamily="34" charset="0"/>
                <a:cs typeface="Times New Roman" panose="02020603050405020304" pitchFamily="18" charset="0"/>
                <a:hlinkClick r:id="rId3"/>
              </a:rPr>
              <a:t> </a:t>
            </a:r>
            <a:r>
              <a:rPr lang="it-IT" sz="1700" b="1" u="sng" dirty="0" err="1">
                <a:effectLst/>
                <a:latin typeface="Arial" panose="020B0604020202020204" pitchFamily="34" charset="0"/>
                <a:ea typeface="Calibri" panose="020F0502020204030204" pitchFamily="34" charset="0"/>
                <a:cs typeface="Times New Roman" panose="02020603050405020304" pitchFamily="18" charset="0"/>
                <a:hlinkClick r:id="rId3"/>
              </a:rPr>
              <a:t>applications</a:t>
            </a:r>
            <a:endParaRPr lang="it-IT" sz="1700" u="sng" dirty="0">
              <a:effectLst/>
              <a:latin typeface="Calibri" panose="020F0502020204030204" pitchFamily="34" charset="0"/>
              <a:ea typeface="Calibri" panose="020F0502020204030204" pitchFamily="34" charset="0"/>
              <a:cs typeface="Times New Roman" panose="02020603050405020304" pitchFamily="18" charset="0"/>
              <a:hlinkClick r:id="rId3"/>
            </a:endParaRPr>
          </a:p>
          <a:p>
            <a:pPr>
              <a:spcAft>
                <a:spcPts val="800"/>
              </a:spcAft>
            </a:pPr>
            <a:r>
              <a:rPr lang="it-IT" sz="1700" u="sng" dirty="0">
                <a:effectLst/>
                <a:latin typeface="Arial" panose="020B0604020202020204" pitchFamily="34" charset="0"/>
                <a:ea typeface="Calibri" panose="020F0502020204030204" pitchFamily="34" charset="0"/>
                <a:cs typeface="Times New Roman" panose="02020603050405020304" pitchFamily="18" charset="0"/>
                <a:hlinkClick r:id="rId3"/>
              </a:rPr>
              <a:t>41217/20 41253/20 41263/20  |     Caso Comunicato   |   05/12/2020 </a:t>
            </a:r>
            <a:endParaRPr lang="it-IT" sz="1700" u="sng" dirty="0">
              <a:latin typeface="Arial" panose="020B0604020202020204" pitchFamily="34" charset="0"/>
              <a:ea typeface="Calibri" panose="020F0502020204030204" pitchFamily="34" charset="0"/>
              <a:cs typeface="Times New Roman" panose="02020603050405020304" pitchFamily="18" charset="0"/>
              <a:hlinkClick r:id="rId3"/>
            </a:endParaRPr>
          </a:p>
          <a:p>
            <a:pPr>
              <a:spcAft>
                <a:spcPts val="800"/>
              </a:spcAft>
            </a:pPr>
            <a:r>
              <a:rPr lang="it-IT" sz="1700" u="sng" dirty="0">
                <a:effectLst/>
                <a:latin typeface="Arial" panose="020B0604020202020204" pitchFamily="34" charset="0"/>
                <a:ea typeface="Calibri" panose="020F0502020204030204" pitchFamily="34" charset="0"/>
                <a:cs typeface="Times New Roman" panose="02020603050405020304" pitchFamily="18" charset="0"/>
                <a:hlinkClick r:id="rId3"/>
              </a:rPr>
              <a:t> </a:t>
            </a:r>
            <a:r>
              <a:rPr lang="it-IT" sz="1700" b="1" u="sng" dirty="0">
                <a:effectLst/>
                <a:latin typeface="Arial" panose="020B0604020202020204" pitchFamily="34" charset="0"/>
                <a:ea typeface="Calibri" panose="020F0502020204030204" pitchFamily="34" charset="0"/>
                <a:cs typeface="Times New Roman" panose="02020603050405020304" pitchFamily="18" charset="0"/>
                <a:hlinkClick r:id="rId3"/>
              </a:rPr>
              <a:t>SPÎNU c. ROUMANIE</a:t>
            </a:r>
            <a:endParaRPr lang="it-IT" sz="1700" u="sng" dirty="0">
              <a:effectLst/>
              <a:latin typeface="Calibri" panose="020F0502020204030204" pitchFamily="34" charset="0"/>
              <a:ea typeface="Calibri" panose="020F0502020204030204" pitchFamily="34" charset="0"/>
              <a:cs typeface="Times New Roman" panose="02020603050405020304" pitchFamily="18" charset="0"/>
              <a:hlinkClick r:id="rId3"/>
            </a:endParaRPr>
          </a:p>
          <a:p>
            <a:r>
              <a:rPr lang="it-IT" sz="1700" u="sng" dirty="0">
                <a:effectLst/>
                <a:latin typeface="Arial" panose="020B0604020202020204" pitchFamily="34" charset="0"/>
                <a:ea typeface="Calibri" panose="020F0502020204030204" pitchFamily="34" charset="0"/>
                <a:cs typeface="Times New Roman" panose="02020603050405020304" pitchFamily="18" charset="0"/>
                <a:hlinkClick r:id="rId3"/>
              </a:rPr>
              <a:t>29443/20 </a:t>
            </a:r>
            <a:r>
              <a:rPr lang="it-IT" sz="1700" u="sng" dirty="0">
                <a:effectLst/>
                <a:latin typeface="Calibri" panose="020F0502020204030204" pitchFamily="34" charset="0"/>
                <a:ea typeface="Calibri" panose="020F0502020204030204" pitchFamily="34" charset="0"/>
                <a:cs typeface="Times New Roman" panose="02020603050405020304" pitchFamily="18" charset="0"/>
                <a:hlinkClick r:id="rId3"/>
              </a:rPr>
              <a:t>  |      Caso Comunicato   |   01/10/2020 </a:t>
            </a:r>
          </a:p>
          <a:p>
            <a:r>
              <a:rPr lang="it-IT" sz="1700" b="1" u="sng" dirty="0">
                <a:effectLst/>
                <a:latin typeface="Arial" panose="020B0604020202020204" pitchFamily="34" charset="0"/>
                <a:ea typeface="Calibri" panose="020F0502020204030204" pitchFamily="34" charset="0"/>
                <a:cs typeface="Times New Roman" panose="02020603050405020304" pitchFamily="18" charset="0"/>
                <a:hlinkClick r:id="rId3"/>
              </a:rPr>
              <a:t>COMMUNAUTÉ GENEVOISE D'ACTION SYNDICALE (CGAS) c. SUISSE</a:t>
            </a:r>
            <a:r>
              <a:rPr lang="it-IT" sz="1700" u="sng" dirty="0">
                <a:effectLst/>
                <a:latin typeface="Arial" panose="020B0604020202020204" pitchFamily="34" charset="0"/>
                <a:ea typeface="Calibri" panose="020F0502020204030204" pitchFamily="34" charset="0"/>
                <a:cs typeface="Times New Roman" panose="02020603050405020304" pitchFamily="18" charset="0"/>
                <a:hlinkClick r:id="rId3"/>
              </a:rPr>
              <a:t> </a:t>
            </a:r>
          </a:p>
          <a:p>
            <a:r>
              <a:rPr lang="it-IT" sz="1700" u="sng" dirty="0">
                <a:effectLst/>
                <a:latin typeface="Arial" panose="020B0604020202020204" pitchFamily="34" charset="0"/>
                <a:ea typeface="Calibri" panose="020F0502020204030204" pitchFamily="34" charset="0"/>
                <a:cs typeface="Times New Roman" panose="02020603050405020304" pitchFamily="18" charset="0"/>
                <a:hlinkClick r:id="rId3"/>
              </a:rPr>
              <a:t>21881/20 </a:t>
            </a:r>
            <a:r>
              <a:rPr lang="it-IT" sz="1700" u="sng" dirty="0">
                <a:effectLst/>
                <a:latin typeface="Calibri" panose="020F0502020204030204" pitchFamily="34" charset="0"/>
                <a:ea typeface="Calibri" panose="020F0502020204030204" pitchFamily="34" charset="0"/>
                <a:cs typeface="Times New Roman" panose="02020603050405020304" pitchFamily="18" charset="0"/>
                <a:hlinkClick r:id="rId3"/>
              </a:rPr>
              <a:t>  |      Caso Comunicato   |   11/09/2020  </a:t>
            </a:r>
            <a:endParaRPr lang="it-IT" sz="17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4945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9" y="0"/>
            <a:ext cx="899728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7607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AF0C9E7-5AF9-4913-9A3F-CEF655778ECD}"/>
              </a:ext>
            </a:extLst>
          </p:cNvPr>
          <p:cNvSpPr>
            <a:spLocks noGrp="1"/>
          </p:cNvSpPr>
          <p:nvPr>
            <p:ph type="title"/>
          </p:nvPr>
        </p:nvSpPr>
        <p:spPr>
          <a:xfrm>
            <a:off x="506987" y="1153572"/>
            <a:ext cx="2362378" cy="4461163"/>
          </a:xfrm>
        </p:spPr>
        <p:txBody>
          <a:bodyPr>
            <a:normAutofit/>
          </a:bodyPr>
          <a:lstStyle/>
          <a:p>
            <a:pPr marL="0" marR="0">
              <a:spcBef>
                <a:spcPts val="0"/>
              </a:spcBef>
            </a:pPr>
            <a:r>
              <a:rPr lang="it-IT" sz="2400" dirty="0">
                <a:solidFill>
                  <a:srgbClr val="FFFFFF"/>
                </a:solidFill>
                <a:latin typeface="Times New Roman" panose="02020603050405020304" pitchFamily="18" charset="0"/>
                <a:cs typeface="Times New Roman" panose="02020603050405020304" pitchFamily="18" charset="0"/>
              </a:rPr>
              <a:t>Corte Europea dei Diritti dell’Uomo (Strasburgo)</a:t>
            </a:r>
            <a:br>
              <a:rPr lang="it-IT" sz="2400" dirty="0">
                <a:solidFill>
                  <a:srgbClr val="FFFFFF"/>
                </a:solidFill>
                <a:latin typeface="Times New Roman" panose="02020603050405020304" pitchFamily="18" charset="0"/>
                <a:cs typeface="Times New Roman" panose="02020603050405020304" pitchFamily="18" charset="0"/>
              </a:rPr>
            </a:br>
            <a:r>
              <a:rPr lang="it-IT" sz="2400" dirty="0">
                <a:solidFill>
                  <a:srgbClr val="FFFFFF"/>
                </a:solidFill>
                <a:latin typeface="Times New Roman" panose="02020603050405020304" pitchFamily="18" charset="0"/>
                <a:cs typeface="Times New Roman" panose="02020603050405020304" pitchFamily="18" charset="0"/>
              </a:rPr>
              <a:t>i casi comunicati al Governo convenuto per denunciare altre  restrizioni dovute COVID-19</a:t>
            </a:r>
            <a:endParaRPr lang="it-IT" sz="24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573337" y="2455479"/>
            <a:ext cx="301419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Segnaposto contenuto 2">
            <a:extLst>
              <a:ext uri="{FF2B5EF4-FFF2-40B4-BE49-F238E27FC236}">
                <a16:creationId xmlns:a16="http://schemas.microsoft.com/office/drawing/2014/main" id="{033655EC-9FFA-4E81-9F35-709802031AC6}"/>
              </a:ext>
            </a:extLst>
          </p:cNvPr>
          <p:cNvSpPr>
            <a:spLocks noGrp="1"/>
          </p:cNvSpPr>
          <p:nvPr>
            <p:ph idx="1"/>
          </p:nvPr>
        </p:nvSpPr>
        <p:spPr>
          <a:xfrm>
            <a:off x="3282785" y="591344"/>
            <a:ext cx="5098033" cy="5585619"/>
          </a:xfrm>
        </p:spPr>
        <p:txBody>
          <a:bodyPr anchor="ctr">
            <a:normAutofit/>
          </a:bodyPr>
          <a:lstStyle/>
          <a:p>
            <a:pPr>
              <a:spcAft>
                <a:spcPts val="800"/>
              </a:spcAft>
            </a:pPr>
            <a:r>
              <a:rPr lang="it-IT" sz="6000" dirty="0">
                <a:latin typeface="Times New Roman" panose="02020603050405020304" pitchFamily="18" charset="0"/>
                <a:cs typeface="Times New Roman" panose="02020603050405020304" pitchFamily="18" charset="0"/>
              </a:rPr>
              <a:t>Si tratta delle condizioni carcerarie e sanitarie  di detenuti</a:t>
            </a:r>
            <a:endParaRPr lang="it-IT" sz="6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011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6CCD8-DD57-46D2-AD8E-CA810150B051}"/>
              </a:ext>
            </a:extLst>
          </p:cNvPr>
          <p:cNvSpPr>
            <a:spLocks noGrp="1"/>
          </p:cNvSpPr>
          <p:nvPr>
            <p:ph type="title"/>
          </p:nvPr>
        </p:nvSpPr>
        <p:spPr/>
        <p:txBody>
          <a:bodyPr/>
          <a:lstStyle/>
          <a:p>
            <a:r>
              <a:rPr lang="it-IT" dirty="0"/>
              <a:t>Osservazioni soggettive dell’avv. Maurizio de Stefano</a:t>
            </a:r>
          </a:p>
        </p:txBody>
      </p:sp>
      <p:sp>
        <p:nvSpPr>
          <p:cNvPr id="3" name="Segnaposto contenuto 2">
            <a:extLst>
              <a:ext uri="{FF2B5EF4-FFF2-40B4-BE49-F238E27FC236}">
                <a16:creationId xmlns:a16="http://schemas.microsoft.com/office/drawing/2014/main" id="{1D95244B-C0DB-4446-82CC-8E00D80F8E8E}"/>
              </a:ext>
            </a:extLst>
          </p:cNvPr>
          <p:cNvSpPr>
            <a:spLocks noGrp="1"/>
          </p:cNvSpPr>
          <p:nvPr>
            <p:ph sz="half" idx="1"/>
          </p:nvPr>
        </p:nvSpPr>
        <p:spPr>
          <a:xfrm>
            <a:off x="618718" y="1825625"/>
            <a:ext cx="7600722" cy="4351338"/>
          </a:xfrm>
        </p:spPr>
        <p:txBody>
          <a:bodyPr>
            <a:noAutofit/>
          </a:bodyPr>
          <a:lstStyle/>
          <a:p>
            <a:r>
              <a:rPr lang="it-IT" sz="3600" dirty="0">
                <a:solidFill>
                  <a:srgbClr val="FF0000"/>
                </a:solidFill>
              </a:rPr>
              <a:t>Richiamata la decisione della Corte Europea del 24 agosto 2021, che ha ritenuto insussistente un reale rischio di danni irreparabili, così rigettando qualunque provvedimento cautelare riguardante i pompieri francesi che si opponevano alla vaccinazione e quindi alla sanzione della loro sospensione dal lavoro e dalla retribuzione. </a:t>
            </a:r>
          </a:p>
        </p:txBody>
      </p:sp>
    </p:spTree>
    <p:extLst>
      <p:ext uri="{BB962C8B-B14F-4D97-AF65-F5344CB8AC3E}">
        <p14:creationId xmlns:p14="http://schemas.microsoft.com/office/powerpoint/2010/main" val="275840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6CCD8-DD57-46D2-AD8E-CA810150B051}"/>
              </a:ext>
            </a:extLst>
          </p:cNvPr>
          <p:cNvSpPr>
            <a:spLocks noGrp="1"/>
          </p:cNvSpPr>
          <p:nvPr>
            <p:ph type="title"/>
          </p:nvPr>
        </p:nvSpPr>
        <p:spPr/>
        <p:txBody>
          <a:bodyPr/>
          <a:lstStyle/>
          <a:p>
            <a:r>
              <a:rPr lang="it-IT" dirty="0"/>
              <a:t>Osservazioni soggettive  dell’avv. Maurizio de Stefano</a:t>
            </a:r>
          </a:p>
        </p:txBody>
      </p:sp>
      <p:sp>
        <p:nvSpPr>
          <p:cNvPr id="4" name="Segnaposto contenuto 3">
            <a:extLst>
              <a:ext uri="{FF2B5EF4-FFF2-40B4-BE49-F238E27FC236}">
                <a16:creationId xmlns:a16="http://schemas.microsoft.com/office/drawing/2014/main" id="{3032FAC4-30AB-4D1B-BA1D-420DD44989B3}"/>
              </a:ext>
            </a:extLst>
          </p:cNvPr>
          <p:cNvSpPr>
            <a:spLocks noGrp="1"/>
          </p:cNvSpPr>
          <p:nvPr>
            <p:ph sz="half" idx="2"/>
          </p:nvPr>
        </p:nvSpPr>
        <p:spPr>
          <a:xfrm>
            <a:off x="974839" y="1429385"/>
            <a:ext cx="7049860" cy="4351338"/>
          </a:xfrm>
        </p:spPr>
        <p:txBody>
          <a:bodyPr>
            <a:noAutofit/>
          </a:bodyPr>
          <a:lstStyle/>
          <a:p>
            <a:r>
              <a:rPr lang="it-IT" sz="2700" dirty="0">
                <a:solidFill>
                  <a:srgbClr val="FF0000"/>
                </a:solidFill>
              </a:rPr>
              <a:t>Ricordato che la sanzione della sospensione dal lavoro e dalla retribuzione per i lavoratori che rifiutano la vaccinazione COVID-19 è l’UNICA che pone qualche  dubbio di compatibilità con la Convenzione  Europea dei Diritti dell’Uomo, in quanto incide gravemente sui lavoratori,  occorre ricordare che questi dovranno presentare un ricorso davanti ai giudici nazionali, fino all’ultimo grado di giudizio (come prevede la regola principale della procedura davanti alla Corte Europea dei Diritti dell’Uomo)</a:t>
            </a:r>
            <a:endParaRPr lang="it-IT" sz="2800" dirty="0">
              <a:solidFill>
                <a:srgbClr val="FF0000"/>
              </a:solidFill>
            </a:endParaRPr>
          </a:p>
        </p:txBody>
      </p:sp>
    </p:spTree>
    <p:extLst>
      <p:ext uri="{BB962C8B-B14F-4D97-AF65-F5344CB8AC3E}">
        <p14:creationId xmlns:p14="http://schemas.microsoft.com/office/powerpoint/2010/main" val="372267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9537"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65ACF2B-CA5C-4CF3-B2E6-0E621723E7D8}"/>
              </a:ext>
            </a:extLst>
          </p:cNvPr>
          <p:cNvSpPr>
            <a:spLocks noGrp="1"/>
          </p:cNvSpPr>
          <p:nvPr>
            <p:ph type="title"/>
          </p:nvPr>
        </p:nvSpPr>
        <p:spPr>
          <a:xfrm>
            <a:off x="618718" y="365125"/>
            <a:ext cx="7762101" cy="1325563"/>
          </a:xfrm>
        </p:spPr>
        <p:txBody>
          <a:bodyPr>
            <a:normAutofit/>
          </a:bodyPr>
          <a:lstStyle/>
          <a:p>
            <a:r>
              <a:rPr lang="it-IT">
                <a:solidFill>
                  <a:srgbClr val="FFFFFF"/>
                </a:solidFill>
              </a:rPr>
              <a:t>Atti e provvedimenti dell’</a:t>
            </a:r>
            <a:br>
              <a:rPr lang="it-IT">
                <a:solidFill>
                  <a:srgbClr val="FFFFFF"/>
                </a:solidFill>
              </a:rPr>
            </a:br>
            <a:r>
              <a:rPr lang="it-IT">
                <a:solidFill>
                  <a:srgbClr val="FFFFFF"/>
                </a:solidFill>
              </a:rPr>
              <a:t>Unione Europea (27 Stati)</a:t>
            </a:r>
          </a:p>
        </p:txBody>
      </p:sp>
      <p:graphicFrame>
        <p:nvGraphicFramePr>
          <p:cNvPr id="5" name="Segnaposto contenuto 2">
            <a:extLst>
              <a:ext uri="{FF2B5EF4-FFF2-40B4-BE49-F238E27FC236}">
                <a16:creationId xmlns:a16="http://schemas.microsoft.com/office/drawing/2014/main" id="{16A0CC0E-8926-41D0-AD53-B98608459A76}"/>
              </a:ext>
            </a:extLst>
          </p:cNvPr>
          <p:cNvGraphicFramePr>
            <a:graphicFrameLocks noGrp="1"/>
          </p:cNvGraphicFramePr>
          <p:nvPr>
            <p:ph idx="1"/>
            <p:extLst>
              <p:ext uri="{D42A27DB-BD31-4B8C-83A1-F6EECF244321}">
                <p14:modId xmlns:p14="http://schemas.microsoft.com/office/powerpoint/2010/main" val="1668908483"/>
              </p:ext>
            </p:extLst>
          </p:nvPr>
        </p:nvGraphicFramePr>
        <p:xfrm>
          <a:off x="618718" y="1825625"/>
          <a:ext cx="776210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6041505"/>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6CCD8-DD57-46D2-AD8E-CA810150B051}"/>
              </a:ext>
            </a:extLst>
          </p:cNvPr>
          <p:cNvSpPr>
            <a:spLocks noGrp="1"/>
          </p:cNvSpPr>
          <p:nvPr>
            <p:ph type="title"/>
          </p:nvPr>
        </p:nvSpPr>
        <p:spPr/>
        <p:txBody>
          <a:bodyPr/>
          <a:lstStyle/>
          <a:p>
            <a:r>
              <a:rPr lang="it-IT" dirty="0"/>
              <a:t>Osservazioni soggettive  dell’avv. Maurizio de Stefano</a:t>
            </a:r>
          </a:p>
        </p:txBody>
      </p:sp>
      <p:sp>
        <p:nvSpPr>
          <p:cNvPr id="4" name="Segnaposto contenuto 3">
            <a:extLst>
              <a:ext uri="{FF2B5EF4-FFF2-40B4-BE49-F238E27FC236}">
                <a16:creationId xmlns:a16="http://schemas.microsoft.com/office/drawing/2014/main" id="{3032FAC4-30AB-4D1B-BA1D-420DD44989B3}"/>
              </a:ext>
            </a:extLst>
          </p:cNvPr>
          <p:cNvSpPr>
            <a:spLocks noGrp="1"/>
          </p:cNvSpPr>
          <p:nvPr>
            <p:ph sz="half" idx="2"/>
          </p:nvPr>
        </p:nvSpPr>
        <p:spPr>
          <a:xfrm>
            <a:off x="974839" y="1429385"/>
            <a:ext cx="7049860" cy="4351338"/>
          </a:xfrm>
        </p:spPr>
        <p:txBody>
          <a:bodyPr>
            <a:noAutofit/>
          </a:bodyPr>
          <a:lstStyle/>
          <a:p>
            <a:r>
              <a:rPr lang="it-IT" sz="2700" dirty="0">
                <a:solidFill>
                  <a:srgbClr val="FF0000"/>
                </a:solidFill>
              </a:rPr>
              <a:t>Ricordato che la sanzione della sospensione dal lavoro e dalla retribuzione per i lavoratori che rifiutano la vaccinazione COVID-19, durante la pendenza del processo nazionale, costituisce di fatto un disincentivo alla proposizione di tale contenzioso, non essendo sufficiente la prospettiva di ottenere  a posteriori  il risarcimento del danno. Pertanto,  di fatto, questo obbligo vaccinale raggiungerà lo scopo prefissato dal legislatore, cioè quello di incentivare la vaccinazione.</a:t>
            </a:r>
          </a:p>
        </p:txBody>
      </p:sp>
    </p:spTree>
    <p:extLst>
      <p:ext uri="{BB962C8B-B14F-4D97-AF65-F5344CB8AC3E}">
        <p14:creationId xmlns:p14="http://schemas.microsoft.com/office/powerpoint/2010/main" val="1060403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6CCD8-DD57-46D2-AD8E-CA810150B051}"/>
              </a:ext>
            </a:extLst>
          </p:cNvPr>
          <p:cNvSpPr>
            <a:spLocks noGrp="1"/>
          </p:cNvSpPr>
          <p:nvPr>
            <p:ph type="title"/>
          </p:nvPr>
        </p:nvSpPr>
        <p:spPr/>
        <p:txBody>
          <a:bodyPr/>
          <a:lstStyle/>
          <a:p>
            <a:r>
              <a:rPr lang="it-IT" dirty="0"/>
              <a:t>Osservazioni soggettive  dell’avv. Maurizio de Stefano</a:t>
            </a:r>
          </a:p>
        </p:txBody>
      </p:sp>
      <p:sp>
        <p:nvSpPr>
          <p:cNvPr id="4" name="Segnaposto contenuto 3">
            <a:extLst>
              <a:ext uri="{FF2B5EF4-FFF2-40B4-BE49-F238E27FC236}">
                <a16:creationId xmlns:a16="http://schemas.microsoft.com/office/drawing/2014/main" id="{3032FAC4-30AB-4D1B-BA1D-420DD44989B3}"/>
              </a:ext>
            </a:extLst>
          </p:cNvPr>
          <p:cNvSpPr>
            <a:spLocks noGrp="1"/>
          </p:cNvSpPr>
          <p:nvPr>
            <p:ph sz="half" idx="2"/>
          </p:nvPr>
        </p:nvSpPr>
        <p:spPr>
          <a:xfrm>
            <a:off x="974839" y="1429385"/>
            <a:ext cx="7049860" cy="4351338"/>
          </a:xfrm>
        </p:spPr>
        <p:txBody>
          <a:bodyPr>
            <a:noAutofit/>
          </a:bodyPr>
          <a:lstStyle/>
          <a:p>
            <a:endParaRPr lang="it-IT" sz="2700" dirty="0">
              <a:solidFill>
                <a:srgbClr val="FF0000"/>
              </a:solidFill>
            </a:endParaRPr>
          </a:p>
          <a:p>
            <a:r>
              <a:rPr lang="it-IT" sz="2700" dirty="0">
                <a:solidFill>
                  <a:srgbClr val="FF0000"/>
                </a:solidFill>
              </a:rPr>
              <a:t>Va considerata, ai fini della compatibilità con la Convenzione Europea dei Diritti dell’Uomo, dell’obbligo vaccinale, la possibilità alternativa di sottoporsi ai test sierologici, salvo pretenderne la gratuità, in caso di giustificato motivo di esenzione dalla vaccinazione, e salvo pretendere  dall’ente previdenziale la copertura per la perdita della retribuzione da parte del lavoratore.</a:t>
            </a:r>
          </a:p>
        </p:txBody>
      </p:sp>
    </p:spTree>
    <p:extLst>
      <p:ext uri="{BB962C8B-B14F-4D97-AF65-F5344CB8AC3E}">
        <p14:creationId xmlns:p14="http://schemas.microsoft.com/office/powerpoint/2010/main" val="2124015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6CCD8-DD57-46D2-AD8E-CA810150B051}"/>
              </a:ext>
            </a:extLst>
          </p:cNvPr>
          <p:cNvSpPr>
            <a:spLocks noGrp="1"/>
          </p:cNvSpPr>
          <p:nvPr>
            <p:ph type="title"/>
          </p:nvPr>
        </p:nvSpPr>
        <p:spPr/>
        <p:txBody>
          <a:bodyPr/>
          <a:lstStyle/>
          <a:p>
            <a:r>
              <a:rPr lang="it-IT" dirty="0"/>
              <a:t>Osservazioni soggettive  dell’avv. Maurizio de Stefano</a:t>
            </a:r>
          </a:p>
        </p:txBody>
      </p:sp>
      <p:sp>
        <p:nvSpPr>
          <p:cNvPr id="4" name="Segnaposto contenuto 3">
            <a:extLst>
              <a:ext uri="{FF2B5EF4-FFF2-40B4-BE49-F238E27FC236}">
                <a16:creationId xmlns:a16="http://schemas.microsoft.com/office/drawing/2014/main" id="{3032FAC4-30AB-4D1B-BA1D-420DD44989B3}"/>
              </a:ext>
            </a:extLst>
          </p:cNvPr>
          <p:cNvSpPr>
            <a:spLocks noGrp="1"/>
          </p:cNvSpPr>
          <p:nvPr>
            <p:ph sz="half" idx="2"/>
          </p:nvPr>
        </p:nvSpPr>
        <p:spPr>
          <a:xfrm>
            <a:off x="974839" y="1429385"/>
            <a:ext cx="7049860" cy="4351338"/>
          </a:xfrm>
        </p:spPr>
        <p:txBody>
          <a:bodyPr>
            <a:noAutofit/>
          </a:bodyPr>
          <a:lstStyle/>
          <a:p>
            <a:endParaRPr lang="it-IT" sz="2700" dirty="0">
              <a:solidFill>
                <a:srgbClr val="FF0000"/>
              </a:solidFill>
            </a:endParaRPr>
          </a:p>
          <a:p>
            <a:r>
              <a:rPr lang="it-IT" sz="2700" dirty="0">
                <a:solidFill>
                  <a:srgbClr val="FF0000"/>
                </a:solidFill>
              </a:rPr>
              <a:t>Ricordo che per un certo periodo  del COVID la Germania richiedeva ai lavoratori </a:t>
            </a:r>
            <a:r>
              <a:rPr lang="it-IT" sz="2700" dirty="0" err="1">
                <a:solidFill>
                  <a:srgbClr val="FF0000"/>
                </a:solidFill>
              </a:rPr>
              <a:t>transfontalieri</a:t>
            </a:r>
            <a:r>
              <a:rPr lang="it-IT" sz="2700" dirty="0">
                <a:solidFill>
                  <a:srgbClr val="FF0000"/>
                </a:solidFill>
              </a:rPr>
              <a:t> un tampone negativo OGNI GIORNO, il cui costo ai francesi veniva rimborsato dal servizio sanitario,  ma in un periodo successivo solo in caso di giustificato motivo sanitario di esenzione dalla vaccinazione.</a:t>
            </a:r>
          </a:p>
        </p:txBody>
      </p:sp>
    </p:spTree>
    <p:extLst>
      <p:ext uri="{BB962C8B-B14F-4D97-AF65-F5344CB8AC3E}">
        <p14:creationId xmlns:p14="http://schemas.microsoft.com/office/powerpoint/2010/main" val="2288984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6CCD8-DD57-46D2-AD8E-CA810150B051}"/>
              </a:ext>
            </a:extLst>
          </p:cNvPr>
          <p:cNvSpPr>
            <a:spLocks noGrp="1"/>
          </p:cNvSpPr>
          <p:nvPr>
            <p:ph type="title"/>
          </p:nvPr>
        </p:nvSpPr>
        <p:spPr/>
        <p:txBody>
          <a:bodyPr/>
          <a:lstStyle/>
          <a:p>
            <a:r>
              <a:rPr lang="it-IT" dirty="0"/>
              <a:t>Osservazioni soggettive  dell’avv. Maurizio de Stefano</a:t>
            </a:r>
          </a:p>
        </p:txBody>
      </p:sp>
      <p:sp>
        <p:nvSpPr>
          <p:cNvPr id="4" name="Segnaposto contenuto 3">
            <a:extLst>
              <a:ext uri="{FF2B5EF4-FFF2-40B4-BE49-F238E27FC236}">
                <a16:creationId xmlns:a16="http://schemas.microsoft.com/office/drawing/2014/main" id="{3032FAC4-30AB-4D1B-BA1D-420DD44989B3}"/>
              </a:ext>
            </a:extLst>
          </p:cNvPr>
          <p:cNvSpPr>
            <a:spLocks noGrp="1"/>
          </p:cNvSpPr>
          <p:nvPr>
            <p:ph sz="half" idx="2"/>
          </p:nvPr>
        </p:nvSpPr>
        <p:spPr>
          <a:xfrm>
            <a:off x="974839" y="1429385"/>
            <a:ext cx="7049860" cy="4351338"/>
          </a:xfrm>
        </p:spPr>
        <p:txBody>
          <a:bodyPr>
            <a:noAutofit/>
          </a:bodyPr>
          <a:lstStyle/>
          <a:p>
            <a:endParaRPr lang="it-IT" sz="2700" dirty="0">
              <a:solidFill>
                <a:srgbClr val="FF0000"/>
              </a:solidFill>
            </a:endParaRPr>
          </a:p>
          <a:p>
            <a:r>
              <a:rPr lang="it-IT" sz="2700" dirty="0">
                <a:solidFill>
                  <a:srgbClr val="FF0000"/>
                </a:solidFill>
              </a:rPr>
              <a:t>In ogni caso, non ravviso alcuna differenza tra l’obbligo vaccinale generalizzato per tutta la popolazione e quello limitato e circoscritto a categorie di persone, di lavoratori, di attività commerciali, di luoghi, purché le misure restrittive dei diritti siano sempre adottate con una legge. Anche il decreto legge , in attesa di conversione da parte del Parlamento italiano costituisce un provvedimento legittimo e  vincolante ai sensi della Convenzione Europea dei Diritti dell’Uomo.</a:t>
            </a:r>
          </a:p>
        </p:txBody>
      </p:sp>
    </p:spTree>
    <p:extLst>
      <p:ext uri="{BB962C8B-B14F-4D97-AF65-F5344CB8AC3E}">
        <p14:creationId xmlns:p14="http://schemas.microsoft.com/office/powerpoint/2010/main" val="3292102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6CCD8-DD57-46D2-AD8E-CA810150B051}"/>
              </a:ext>
            </a:extLst>
          </p:cNvPr>
          <p:cNvSpPr>
            <a:spLocks noGrp="1"/>
          </p:cNvSpPr>
          <p:nvPr>
            <p:ph type="title"/>
          </p:nvPr>
        </p:nvSpPr>
        <p:spPr/>
        <p:txBody>
          <a:bodyPr/>
          <a:lstStyle/>
          <a:p>
            <a:r>
              <a:rPr lang="it-IT" dirty="0"/>
              <a:t>Osservazioni soggettive  dell’avv. Maurizio de Stefano</a:t>
            </a:r>
          </a:p>
        </p:txBody>
      </p:sp>
      <p:sp>
        <p:nvSpPr>
          <p:cNvPr id="4" name="Segnaposto contenuto 3">
            <a:extLst>
              <a:ext uri="{FF2B5EF4-FFF2-40B4-BE49-F238E27FC236}">
                <a16:creationId xmlns:a16="http://schemas.microsoft.com/office/drawing/2014/main" id="{3032FAC4-30AB-4D1B-BA1D-420DD44989B3}"/>
              </a:ext>
            </a:extLst>
          </p:cNvPr>
          <p:cNvSpPr>
            <a:spLocks noGrp="1"/>
          </p:cNvSpPr>
          <p:nvPr>
            <p:ph sz="half" idx="2"/>
          </p:nvPr>
        </p:nvSpPr>
        <p:spPr>
          <a:xfrm>
            <a:off x="974839" y="1429385"/>
            <a:ext cx="7049860" cy="4351338"/>
          </a:xfrm>
        </p:spPr>
        <p:txBody>
          <a:bodyPr>
            <a:noAutofit/>
          </a:bodyPr>
          <a:lstStyle/>
          <a:p>
            <a:endParaRPr lang="it-IT" sz="2700" dirty="0">
              <a:solidFill>
                <a:srgbClr val="FF0000"/>
              </a:solidFill>
            </a:endParaRPr>
          </a:p>
          <a:p>
            <a:r>
              <a:rPr lang="it-IT" sz="2700" dirty="0">
                <a:solidFill>
                  <a:srgbClr val="FF0000"/>
                </a:solidFill>
              </a:rPr>
              <a:t>In sintesi , non ravviso alcuna sostanziale incompatibilità con la Convenzione Europea dei Diritti dell’Uomo dell’attuale legislazione italiana che prevede l’obbligo vaccinale </a:t>
            </a:r>
          </a:p>
          <a:p>
            <a:r>
              <a:rPr lang="it-IT" sz="2000" dirty="0">
                <a:solidFill>
                  <a:srgbClr val="FF0000"/>
                </a:solidFill>
              </a:rPr>
              <a:t>(Decreto Legge 1° aprile 2021 n.44 convertito in legge  28 maggio 2021 n. 76) </a:t>
            </a:r>
          </a:p>
          <a:p>
            <a:r>
              <a:rPr lang="it-IT" sz="2000" dirty="0">
                <a:solidFill>
                  <a:srgbClr val="FF0000"/>
                </a:solidFill>
              </a:rPr>
              <a:t>(Decreto Legge 23 luglio 2021 n. 105  convertito in legge 16 settembre 2021 n. 126).</a:t>
            </a:r>
          </a:p>
          <a:p>
            <a:r>
              <a:rPr lang="it-IT" sz="2000" dirty="0">
                <a:solidFill>
                  <a:srgbClr val="FF0000"/>
                </a:solidFill>
              </a:rPr>
              <a:t>(Decreto Legge 10 settembre  2021 n. 122)</a:t>
            </a:r>
          </a:p>
          <a:p>
            <a:r>
              <a:rPr lang="it-IT" sz="2000" dirty="0">
                <a:solidFill>
                  <a:srgbClr val="FF0000"/>
                </a:solidFill>
              </a:rPr>
              <a:t>Quello approvato dal Consiglio dei Ministri il 16 settembre 2021</a:t>
            </a:r>
          </a:p>
        </p:txBody>
      </p:sp>
    </p:spTree>
    <p:extLst>
      <p:ext uri="{BB962C8B-B14F-4D97-AF65-F5344CB8AC3E}">
        <p14:creationId xmlns:p14="http://schemas.microsoft.com/office/powerpoint/2010/main" val="4192611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CC4BDB-5B81-4023-B967-7DF04BC13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9537"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persona, uomo, tuta, indossando&#10;&#10;Descrizione generata automaticamente">
            <a:extLst>
              <a:ext uri="{FF2B5EF4-FFF2-40B4-BE49-F238E27FC236}">
                <a16:creationId xmlns:a16="http://schemas.microsoft.com/office/drawing/2014/main" id="{803AF043-5FE9-4242-88F8-8F1DD9D77037}"/>
              </a:ext>
            </a:extLst>
          </p:cNvPr>
          <p:cNvPicPr>
            <a:picLocks noChangeAspect="1"/>
          </p:cNvPicPr>
          <p:nvPr/>
        </p:nvPicPr>
        <p:blipFill rotWithShape="1">
          <a:blip r:embed="rId2"/>
          <a:srcRect t="6115" r="2" b="19202"/>
          <a:stretch/>
        </p:blipFill>
        <p:spPr>
          <a:xfrm>
            <a:off x="1" y="10"/>
            <a:ext cx="8998999" cy="6857989"/>
          </a:xfrm>
          <a:custGeom>
            <a:avLst/>
            <a:gdLst/>
            <a:ahLst/>
            <a:cxnLst/>
            <a:rect l="l" t="t" r="r" b="b"/>
            <a:pathLst>
              <a:path w="12191271" h="6850048">
                <a:moveTo>
                  <a:pt x="636938" y="0"/>
                </a:moveTo>
                <a:lnTo>
                  <a:pt x="12191271" y="0"/>
                </a:lnTo>
                <a:lnTo>
                  <a:pt x="12191271" y="34"/>
                </a:lnTo>
                <a:lnTo>
                  <a:pt x="12188836" y="26696"/>
                </a:lnTo>
                <a:cubicBezTo>
                  <a:pt x="12159738" y="43228"/>
                  <a:pt x="12151834" y="118002"/>
                  <a:pt x="12131136" y="168244"/>
                </a:cubicBezTo>
                <a:cubicBezTo>
                  <a:pt x="12124808" y="199505"/>
                  <a:pt x="12149886" y="254732"/>
                  <a:pt x="12134482" y="260696"/>
                </a:cubicBezTo>
                <a:cubicBezTo>
                  <a:pt x="12141738" y="278745"/>
                  <a:pt x="12126232" y="287417"/>
                  <a:pt x="12123358" y="303160"/>
                </a:cubicBezTo>
                <a:cubicBezTo>
                  <a:pt x="12127622" y="318147"/>
                  <a:pt x="12122174" y="322795"/>
                  <a:pt x="12119930" y="334153"/>
                </a:cubicBezTo>
                <a:cubicBezTo>
                  <a:pt x="12122824" y="340739"/>
                  <a:pt x="12121652" y="350621"/>
                  <a:pt x="12117292" y="352523"/>
                </a:cubicBezTo>
                <a:cubicBezTo>
                  <a:pt x="12108502" y="344302"/>
                  <a:pt x="12109672" y="380554"/>
                  <a:pt x="12103022" y="380764"/>
                </a:cubicBezTo>
                <a:cubicBezTo>
                  <a:pt x="12099682" y="400323"/>
                  <a:pt x="12099092" y="490383"/>
                  <a:pt x="12087384" y="501357"/>
                </a:cubicBezTo>
                <a:cubicBezTo>
                  <a:pt x="12078470" y="540103"/>
                  <a:pt x="12088892" y="604695"/>
                  <a:pt x="12086884" y="621818"/>
                </a:cubicBezTo>
                <a:cubicBezTo>
                  <a:pt x="12103872" y="645808"/>
                  <a:pt x="12046274" y="710838"/>
                  <a:pt x="12037912" y="783603"/>
                </a:cubicBezTo>
                <a:cubicBezTo>
                  <a:pt x="12038728" y="794128"/>
                  <a:pt x="12038178" y="799388"/>
                  <a:pt x="12033652" y="800460"/>
                </a:cubicBezTo>
                <a:cubicBezTo>
                  <a:pt x="12030680" y="822866"/>
                  <a:pt x="12018000" y="839465"/>
                  <a:pt x="12021616" y="857543"/>
                </a:cubicBezTo>
                <a:cubicBezTo>
                  <a:pt x="12012916" y="850673"/>
                  <a:pt x="12020790" y="891755"/>
                  <a:pt x="12011726" y="892266"/>
                </a:cubicBezTo>
                <a:cubicBezTo>
                  <a:pt x="12007210" y="905052"/>
                  <a:pt x="11997872" y="927582"/>
                  <a:pt x="11994512" y="934260"/>
                </a:cubicBezTo>
                <a:lnTo>
                  <a:pt x="11991560" y="932336"/>
                </a:lnTo>
                <a:lnTo>
                  <a:pt x="11990514" y="940487"/>
                </a:lnTo>
                <a:lnTo>
                  <a:pt x="11988602" y="958836"/>
                </a:lnTo>
                <a:cubicBezTo>
                  <a:pt x="11985966" y="966456"/>
                  <a:pt x="11975758" y="977088"/>
                  <a:pt x="11974700" y="986207"/>
                </a:cubicBezTo>
                <a:cubicBezTo>
                  <a:pt x="11970938" y="1004735"/>
                  <a:pt x="11977876" y="1007075"/>
                  <a:pt x="11982258" y="1013556"/>
                </a:cubicBezTo>
                <a:cubicBezTo>
                  <a:pt x="11981214" y="1026451"/>
                  <a:pt x="11971950" y="1050442"/>
                  <a:pt x="11968448" y="1063580"/>
                </a:cubicBezTo>
                <a:cubicBezTo>
                  <a:pt x="11964708" y="1069989"/>
                  <a:pt x="11969836" y="1093522"/>
                  <a:pt x="11961240" y="1092388"/>
                </a:cubicBezTo>
                <a:cubicBezTo>
                  <a:pt x="11960426" y="1105603"/>
                  <a:pt x="11958786" y="1112923"/>
                  <a:pt x="11957400" y="1120089"/>
                </a:cubicBezTo>
                <a:lnTo>
                  <a:pt x="11952458" y="1136369"/>
                </a:lnTo>
                <a:cubicBezTo>
                  <a:pt x="11950090" y="1140925"/>
                  <a:pt x="11948538" y="1146011"/>
                  <a:pt x="11948726" y="1152132"/>
                </a:cubicBezTo>
                <a:lnTo>
                  <a:pt x="11949742" y="1158140"/>
                </a:lnTo>
                <a:lnTo>
                  <a:pt x="11948154" y="1158608"/>
                </a:lnTo>
                <a:cubicBezTo>
                  <a:pt x="11945686" y="1158803"/>
                  <a:pt x="11928734" y="1161056"/>
                  <a:pt x="11927260" y="1180442"/>
                </a:cubicBezTo>
                <a:cubicBezTo>
                  <a:pt x="11921496" y="1192709"/>
                  <a:pt x="11919204" y="1203402"/>
                  <a:pt x="11915994" y="1221353"/>
                </a:cubicBezTo>
                <a:cubicBezTo>
                  <a:pt x="11915516" y="1232713"/>
                  <a:pt x="11926308" y="1235102"/>
                  <a:pt x="11924388" y="1248604"/>
                </a:cubicBezTo>
                <a:cubicBezTo>
                  <a:pt x="11911346" y="1301115"/>
                  <a:pt x="11929638" y="1279167"/>
                  <a:pt x="11916648" y="1307095"/>
                </a:cubicBezTo>
                <a:cubicBezTo>
                  <a:pt x="11915436" y="1312439"/>
                  <a:pt x="11915606" y="1317191"/>
                  <a:pt x="11916360" y="1321583"/>
                </a:cubicBezTo>
                <a:lnTo>
                  <a:pt x="11918132" y="1328373"/>
                </a:lnTo>
                <a:lnTo>
                  <a:pt x="11911374" y="1349635"/>
                </a:lnTo>
                <a:cubicBezTo>
                  <a:pt x="11908688" y="1360345"/>
                  <a:pt x="11906470" y="1371840"/>
                  <a:pt x="11904778" y="1383852"/>
                </a:cubicBezTo>
                <a:cubicBezTo>
                  <a:pt x="11907652" y="1387748"/>
                  <a:pt x="11902226" y="1395665"/>
                  <a:pt x="11900890" y="1399838"/>
                </a:cubicBezTo>
                <a:cubicBezTo>
                  <a:pt x="11902940" y="1400643"/>
                  <a:pt x="11902928" y="1410976"/>
                  <a:pt x="11900874" y="1413889"/>
                </a:cubicBezTo>
                <a:cubicBezTo>
                  <a:pt x="11886092" y="1485537"/>
                  <a:pt x="11909474" y="1450776"/>
                  <a:pt x="11893500" y="1491153"/>
                </a:cubicBezTo>
                <a:cubicBezTo>
                  <a:pt x="11892154" y="1498399"/>
                  <a:pt x="11892622" y="1504376"/>
                  <a:pt x="11893858" y="1509677"/>
                </a:cubicBezTo>
                <a:lnTo>
                  <a:pt x="11897264" y="1519651"/>
                </a:lnTo>
                <a:lnTo>
                  <a:pt x="11895090" y="1525679"/>
                </a:lnTo>
                <a:cubicBezTo>
                  <a:pt x="11892484" y="1550498"/>
                  <a:pt x="11896104" y="1559433"/>
                  <a:pt x="11890274" y="1572282"/>
                </a:cubicBezTo>
                <a:cubicBezTo>
                  <a:pt x="11897250" y="1597020"/>
                  <a:pt x="11889764" y="1586796"/>
                  <a:pt x="11886744" y="1602539"/>
                </a:cubicBezTo>
                <a:cubicBezTo>
                  <a:pt x="11883642" y="1614697"/>
                  <a:pt x="11882502" y="1589859"/>
                  <a:pt x="11880728" y="1602238"/>
                </a:cubicBezTo>
                <a:cubicBezTo>
                  <a:pt x="11881720" y="1616707"/>
                  <a:pt x="11874476" y="1613372"/>
                  <a:pt x="11875940" y="1628576"/>
                </a:cubicBezTo>
                <a:cubicBezTo>
                  <a:pt x="11881788" y="1627172"/>
                  <a:pt x="11872080" y="1656092"/>
                  <a:pt x="11876794" y="1658841"/>
                </a:cubicBezTo>
                <a:lnTo>
                  <a:pt x="11876694" y="1659046"/>
                </a:lnTo>
                <a:cubicBezTo>
                  <a:pt x="11866634" y="1667627"/>
                  <a:pt x="11851866" y="1763404"/>
                  <a:pt x="11841806" y="1771984"/>
                </a:cubicBezTo>
                <a:cubicBezTo>
                  <a:pt x="11810410" y="1824881"/>
                  <a:pt x="11780100" y="1952023"/>
                  <a:pt x="11765636" y="2016516"/>
                </a:cubicBezTo>
                <a:cubicBezTo>
                  <a:pt x="11751172" y="2081009"/>
                  <a:pt x="11756430" y="2114985"/>
                  <a:pt x="11755018" y="2158942"/>
                </a:cubicBezTo>
                <a:lnTo>
                  <a:pt x="11756288" y="2240371"/>
                </a:lnTo>
                <a:lnTo>
                  <a:pt x="11751858" y="2253578"/>
                </a:lnTo>
                <a:cubicBezTo>
                  <a:pt x="11750642" y="2255242"/>
                  <a:pt x="11750294" y="2257858"/>
                  <a:pt x="11752262" y="2273603"/>
                </a:cubicBezTo>
                <a:cubicBezTo>
                  <a:pt x="11740738" y="2308149"/>
                  <a:pt x="11737736" y="2368195"/>
                  <a:pt x="11722998" y="2393147"/>
                </a:cubicBezTo>
                <a:cubicBezTo>
                  <a:pt x="11727870" y="2391170"/>
                  <a:pt x="11729790" y="2408227"/>
                  <a:pt x="11726462" y="2418325"/>
                </a:cubicBezTo>
                <a:cubicBezTo>
                  <a:pt x="11745428" y="2412080"/>
                  <a:pt x="11706204" y="2455637"/>
                  <a:pt x="11717312" y="2469703"/>
                </a:cubicBezTo>
                <a:cubicBezTo>
                  <a:pt x="11706060" y="2466046"/>
                  <a:pt x="11682162" y="2507996"/>
                  <a:pt x="11689052" y="2534428"/>
                </a:cubicBezTo>
                <a:cubicBezTo>
                  <a:pt x="11683298" y="2568704"/>
                  <a:pt x="11671550" y="2590146"/>
                  <a:pt x="11671572" y="2628315"/>
                </a:cubicBezTo>
                <a:cubicBezTo>
                  <a:pt x="11669958" y="2628904"/>
                  <a:pt x="11668516" y="2630315"/>
                  <a:pt x="11667202" y="2632291"/>
                </a:cubicBezTo>
                <a:lnTo>
                  <a:pt x="11663792" y="2639275"/>
                </a:lnTo>
                <a:lnTo>
                  <a:pt x="11663828" y="2640882"/>
                </a:lnTo>
                <a:cubicBezTo>
                  <a:pt x="11663260" y="2646928"/>
                  <a:pt x="11662318" y="2649787"/>
                  <a:pt x="11661216" y="2651232"/>
                </a:cubicBezTo>
                <a:lnTo>
                  <a:pt x="11659736" y="2651998"/>
                </a:lnTo>
                <a:lnTo>
                  <a:pt x="11657658" y="2658628"/>
                </a:lnTo>
                <a:lnTo>
                  <a:pt x="11652798" y="2670425"/>
                </a:lnTo>
                <a:lnTo>
                  <a:pt x="11652608" y="2673819"/>
                </a:lnTo>
                <a:lnTo>
                  <a:pt x="11646398" y="2693461"/>
                </a:lnTo>
                <a:lnTo>
                  <a:pt x="11646654" y="2694295"/>
                </a:lnTo>
                <a:cubicBezTo>
                  <a:pt x="11647086" y="2696613"/>
                  <a:pt x="11647138" y="2699170"/>
                  <a:pt x="11646396" y="2702293"/>
                </a:cubicBezTo>
                <a:cubicBezTo>
                  <a:pt x="11652536" y="2705759"/>
                  <a:pt x="11647852" y="2707391"/>
                  <a:pt x="11645122" y="2716295"/>
                </a:cubicBezTo>
                <a:cubicBezTo>
                  <a:pt x="11654048" y="2723663"/>
                  <a:pt x="11643268" y="2743972"/>
                  <a:pt x="11646406" y="2755554"/>
                </a:cubicBezTo>
                <a:cubicBezTo>
                  <a:pt x="11644200" y="2761932"/>
                  <a:pt x="11642026" y="2768809"/>
                  <a:pt x="11639970" y="2776095"/>
                </a:cubicBezTo>
                <a:lnTo>
                  <a:pt x="11638858" y="2780546"/>
                </a:lnTo>
                <a:lnTo>
                  <a:pt x="11638912" y="2780766"/>
                </a:lnTo>
                <a:cubicBezTo>
                  <a:pt x="11638832" y="2782014"/>
                  <a:pt x="11638528" y="2783583"/>
                  <a:pt x="11637890" y="2785722"/>
                </a:cubicBezTo>
                <a:lnTo>
                  <a:pt x="11636832" y="2788662"/>
                </a:lnTo>
                <a:lnTo>
                  <a:pt x="11634674" y="2797295"/>
                </a:lnTo>
                <a:lnTo>
                  <a:pt x="11634434" y="2801139"/>
                </a:lnTo>
                <a:cubicBezTo>
                  <a:pt x="11635286" y="2816294"/>
                  <a:pt x="11647702" y="2823339"/>
                  <a:pt x="11638528" y="2839295"/>
                </a:cubicBezTo>
                <a:cubicBezTo>
                  <a:pt x="11636094" y="2865138"/>
                  <a:pt x="11641034" y="2884181"/>
                  <a:pt x="11634070" y="2906237"/>
                </a:cubicBezTo>
                <a:cubicBezTo>
                  <a:pt x="11631818" y="2930445"/>
                  <a:pt x="11632514" y="2952380"/>
                  <a:pt x="11628506" y="2972091"/>
                </a:cubicBezTo>
                <a:cubicBezTo>
                  <a:pt x="11629844" y="2981191"/>
                  <a:pt x="11625508" y="2988486"/>
                  <a:pt x="11625932" y="2995729"/>
                </a:cubicBezTo>
                <a:cubicBezTo>
                  <a:pt x="11626358" y="3002972"/>
                  <a:pt x="11636102" y="3002605"/>
                  <a:pt x="11631060" y="3015551"/>
                </a:cubicBezTo>
                <a:cubicBezTo>
                  <a:pt x="11639036" y="3026970"/>
                  <a:pt x="11634852" y="3046550"/>
                  <a:pt x="11634862" y="3052653"/>
                </a:cubicBezTo>
                <a:lnTo>
                  <a:pt x="11638472" y="3085161"/>
                </a:lnTo>
                <a:lnTo>
                  <a:pt x="11617590" y="3113393"/>
                </a:lnTo>
                <a:cubicBezTo>
                  <a:pt x="11621846" y="3121866"/>
                  <a:pt x="11613122" y="3148828"/>
                  <a:pt x="11622718" y="3149063"/>
                </a:cubicBezTo>
                <a:cubicBezTo>
                  <a:pt x="11620874" y="3159401"/>
                  <a:pt x="11616380" y="3164407"/>
                  <a:pt x="11622820" y="3163072"/>
                </a:cubicBezTo>
                <a:cubicBezTo>
                  <a:pt x="11622276" y="3170605"/>
                  <a:pt x="11620826" y="3184783"/>
                  <a:pt x="11619438" y="3194257"/>
                </a:cubicBezTo>
                <a:lnTo>
                  <a:pt x="11614494" y="3219915"/>
                </a:lnTo>
                <a:lnTo>
                  <a:pt x="11613098" y="3221731"/>
                </a:lnTo>
                <a:cubicBezTo>
                  <a:pt x="11612634" y="3224213"/>
                  <a:pt x="11612392" y="3231115"/>
                  <a:pt x="11611708" y="3234801"/>
                </a:cubicBezTo>
                <a:lnTo>
                  <a:pt x="11609006" y="3243851"/>
                </a:lnTo>
                <a:cubicBezTo>
                  <a:pt x="11607894" y="3246676"/>
                  <a:pt x="11606598" y="3249062"/>
                  <a:pt x="11605054" y="3250812"/>
                </a:cubicBezTo>
                <a:cubicBezTo>
                  <a:pt x="11608816" y="3286401"/>
                  <a:pt x="11599242" y="3315146"/>
                  <a:pt x="11596882" y="3351401"/>
                </a:cubicBezTo>
                <a:cubicBezTo>
                  <a:pt x="11606320" y="3370932"/>
                  <a:pt x="11574486" y="3407777"/>
                  <a:pt x="11562942" y="3412738"/>
                </a:cubicBezTo>
                <a:cubicBezTo>
                  <a:pt x="11558508" y="3443835"/>
                  <a:pt x="11567878" y="3479425"/>
                  <a:pt x="11562930" y="3515212"/>
                </a:cubicBezTo>
                <a:lnTo>
                  <a:pt x="11545452" y="3647527"/>
                </a:lnTo>
                <a:cubicBezTo>
                  <a:pt x="11538634" y="3726778"/>
                  <a:pt x="11536610" y="3789073"/>
                  <a:pt x="11537114" y="3864465"/>
                </a:cubicBezTo>
                <a:cubicBezTo>
                  <a:pt x="11537618" y="3939858"/>
                  <a:pt x="11535598" y="4034053"/>
                  <a:pt x="11548476" y="4099881"/>
                </a:cubicBezTo>
                <a:lnTo>
                  <a:pt x="11552432" y="4165133"/>
                </a:lnTo>
                <a:lnTo>
                  <a:pt x="11552732" y="4173457"/>
                </a:lnTo>
                <a:cubicBezTo>
                  <a:pt x="11546540" y="4200651"/>
                  <a:pt x="11557802" y="4228513"/>
                  <a:pt x="11553200" y="4250383"/>
                </a:cubicBezTo>
                <a:cubicBezTo>
                  <a:pt x="11552922" y="4256452"/>
                  <a:pt x="11553192" y="4261667"/>
                  <a:pt x="11553798" y="4266324"/>
                </a:cubicBezTo>
                <a:lnTo>
                  <a:pt x="11556298" y="4278290"/>
                </a:lnTo>
                <a:lnTo>
                  <a:pt x="11558608" y="4279552"/>
                </a:lnTo>
                <a:lnTo>
                  <a:pt x="11559256" y="4288041"/>
                </a:lnTo>
                <a:lnTo>
                  <a:pt x="11559842" y="4289935"/>
                </a:lnTo>
                <a:cubicBezTo>
                  <a:pt x="11559766" y="4297619"/>
                  <a:pt x="11558376" y="4321255"/>
                  <a:pt x="11558794" y="4334153"/>
                </a:cubicBezTo>
                <a:cubicBezTo>
                  <a:pt x="11561310" y="4357137"/>
                  <a:pt x="11552162" y="4349289"/>
                  <a:pt x="11562346" y="4367326"/>
                </a:cubicBezTo>
                <a:cubicBezTo>
                  <a:pt x="11559750" y="4411719"/>
                  <a:pt x="11572402" y="4426587"/>
                  <a:pt x="11564954" y="4468612"/>
                </a:cubicBezTo>
                <a:cubicBezTo>
                  <a:pt x="11563988" y="4505670"/>
                  <a:pt x="11581512" y="4533280"/>
                  <a:pt x="11580786" y="4546196"/>
                </a:cubicBezTo>
                <a:cubicBezTo>
                  <a:pt x="11581754" y="4580683"/>
                  <a:pt x="11563866" y="4624484"/>
                  <a:pt x="11563432" y="4665534"/>
                </a:cubicBezTo>
                <a:cubicBezTo>
                  <a:pt x="11565794" y="4700759"/>
                  <a:pt x="11560190" y="4735452"/>
                  <a:pt x="11568406" y="4764690"/>
                </a:cubicBezTo>
                <a:cubicBezTo>
                  <a:pt x="11567130" y="4767647"/>
                  <a:pt x="11566180" y="4770968"/>
                  <a:pt x="11565462" y="4774527"/>
                </a:cubicBezTo>
                <a:lnTo>
                  <a:pt x="11564000" y="4785178"/>
                </a:lnTo>
                <a:lnTo>
                  <a:pt x="11564328" y="4798347"/>
                </a:lnTo>
                <a:lnTo>
                  <a:pt x="11563206" y="4801234"/>
                </a:lnTo>
                <a:lnTo>
                  <a:pt x="11561136" y="4826142"/>
                </a:lnTo>
                <a:lnTo>
                  <a:pt x="11561700" y="4829040"/>
                </a:lnTo>
                <a:lnTo>
                  <a:pt x="11560522" y="4853748"/>
                </a:lnTo>
                <a:lnTo>
                  <a:pt x="11560924" y="4853991"/>
                </a:lnTo>
                <a:cubicBezTo>
                  <a:pt x="11561796" y="4855098"/>
                  <a:pt x="11562390" y="4856978"/>
                  <a:pt x="11562416" y="4860528"/>
                </a:cubicBezTo>
                <a:cubicBezTo>
                  <a:pt x="11568496" y="4853650"/>
                  <a:pt x="11564776" y="4862172"/>
                  <a:pt x="11564316" y="4873245"/>
                </a:cubicBezTo>
                <a:lnTo>
                  <a:pt x="11572682" y="4927107"/>
                </a:lnTo>
                <a:lnTo>
                  <a:pt x="11572672" y="4932248"/>
                </a:lnTo>
                <a:cubicBezTo>
                  <a:pt x="11572704" y="4932275"/>
                  <a:pt x="11572734" y="4932305"/>
                  <a:pt x="11572766" y="4932333"/>
                </a:cubicBezTo>
                <a:cubicBezTo>
                  <a:pt x="11572964" y="4933414"/>
                  <a:pt x="11573036" y="4935090"/>
                  <a:pt x="11572942" y="4937721"/>
                </a:cubicBezTo>
                <a:lnTo>
                  <a:pt x="11577402" y="4975055"/>
                </a:lnTo>
                <a:cubicBezTo>
                  <a:pt x="11574168" y="4991322"/>
                  <a:pt x="11579054" y="4994280"/>
                  <a:pt x="11580860" y="5016279"/>
                </a:cubicBezTo>
                <a:cubicBezTo>
                  <a:pt x="11577794" y="5025639"/>
                  <a:pt x="11578930" y="5033009"/>
                  <a:pt x="11581396" y="5040153"/>
                </a:cubicBezTo>
                <a:cubicBezTo>
                  <a:pt x="11580034" y="5061698"/>
                  <a:pt x="11583522" y="5081146"/>
                  <a:pt x="11584442" y="5105259"/>
                </a:cubicBezTo>
                <a:cubicBezTo>
                  <a:pt x="11580512" y="5131545"/>
                  <a:pt x="11587750" y="5144617"/>
                  <a:pt x="11588702" y="5170388"/>
                </a:cubicBezTo>
                <a:cubicBezTo>
                  <a:pt x="11581846" y="5193034"/>
                  <a:pt x="11594798" y="5188571"/>
                  <a:pt x="11597568" y="5201681"/>
                </a:cubicBezTo>
                <a:lnTo>
                  <a:pt x="11596842" y="5215195"/>
                </a:lnTo>
                <a:lnTo>
                  <a:pt x="11596192" y="5218814"/>
                </a:lnTo>
                <a:cubicBezTo>
                  <a:pt x="11595848" y="5221331"/>
                  <a:pt x="11595754" y="5223032"/>
                  <a:pt x="11595836" y="5224243"/>
                </a:cubicBezTo>
                <a:lnTo>
                  <a:pt x="11595408" y="5229443"/>
                </a:lnTo>
                <a:cubicBezTo>
                  <a:pt x="11594346" y="5237912"/>
                  <a:pt x="11593122" y="5246108"/>
                  <a:pt x="11591796" y="5253878"/>
                </a:cubicBezTo>
                <a:cubicBezTo>
                  <a:pt x="11596328" y="5261714"/>
                  <a:pt x="11588472" y="5289750"/>
                  <a:pt x="11598078" y="5288650"/>
                </a:cubicBezTo>
                <a:cubicBezTo>
                  <a:pt x="11596572" y="5299191"/>
                  <a:pt x="11592238" y="5304794"/>
                  <a:pt x="11598640" y="5302571"/>
                </a:cubicBezTo>
                <a:cubicBezTo>
                  <a:pt x="11598320" y="5306080"/>
                  <a:pt x="11598696" y="5308372"/>
                  <a:pt x="11599412" y="5310113"/>
                </a:cubicBezTo>
                <a:lnTo>
                  <a:pt x="11599768" y="5310652"/>
                </a:lnTo>
                <a:lnTo>
                  <a:pt x="11593310" y="5352392"/>
                </a:lnTo>
                <a:lnTo>
                  <a:pt x="11592144" y="5360280"/>
                </a:lnTo>
                <a:lnTo>
                  <a:pt x="11589598" y="5374040"/>
                </a:lnTo>
                <a:lnTo>
                  <a:pt x="11589840" y="5375477"/>
                </a:lnTo>
                <a:lnTo>
                  <a:pt x="11587428" y="5384856"/>
                </a:lnTo>
                <a:cubicBezTo>
                  <a:pt x="11586404" y="5387820"/>
                  <a:pt x="11585186" y="5390375"/>
                  <a:pt x="11583696" y="5392331"/>
                </a:cubicBezTo>
                <a:cubicBezTo>
                  <a:pt x="11588614" y="5427214"/>
                  <a:pt x="11579964" y="5457140"/>
                  <a:pt x="11578774" y="5493537"/>
                </a:cubicBezTo>
                <a:cubicBezTo>
                  <a:pt x="11574386" y="5533576"/>
                  <a:pt x="11562428" y="5590359"/>
                  <a:pt x="11557362" y="5632561"/>
                </a:cubicBezTo>
                <a:lnTo>
                  <a:pt x="11548380" y="5746753"/>
                </a:lnTo>
                <a:cubicBezTo>
                  <a:pt x="11556238" y="5772089"/>
                  <a:pt x="11550878" y="5798350"/>
                  <a:pt x="11551024" y="5822826"/>
                </a:cubicBezTo>
                <a:cubicBezTo>
                  <a:pt x="11542796" y="5814291"/>
                  <a:pt x="11553924" y="5853157"/>
                  <a:pt x="11544052" y="5852276"/>
                </a:cubicBezTo>
                <a:cubicBezTo>
                  <a:pt x="11544390" y="5856758"/>
                  <a:pt x="11545032" y="5861128"/>
                  <a:pt x="11545748" y="5865520"/>
                </a:cubicBezTo>
                <a:lnTo>
                  <a:pt x="11546116" y="5867822"/>
                </a:lnTo>
                <a:lnTo>
                  <a:pt x="11545906" y="5876651"/>
                </a:lnTo>
                <a:lnTo>
                  <a:pt x="11547962" y="5879618"/>
                </a:lnTo>
                <a:lnTo>
                  <a:pt x="11549160" y="5893249"/>
                </a:lnTo>
                <a:cubicBezTo>
                  <a:pt x="11549282" y="5898280"/>
                  <a:pt x="11549030" y="5903609"/>
                  <a:pt x="11548180" y="5909369"/>
                </a:cubicBezTo>
                <a:cubicBezTo>
                  <a:pt x="11541720" y="5927436"/>
                  <a:pt x="11549640" y="5963239"/>
                  <a:pt x="11541162" y="5985355"/>
                </a:cubicBezTo>
                <a:cubicBezTo>
                  <a:pt x="11538794" y="5993983"/>
                  <a:pt x="11531140" y="6003419"/>
                  <a:pt x="11533408" y="6010880"/>
                </a:cubicBezTo>
                <a:cubicBezTo>
                  <a:pt x="11533384" y="6032967"/>
                  <a:pt x="11540672" y="6093692"/>
                  <a:pt x="11541022" y="6117880"/>
                </a:cubicBezTo>
                <a:cubicBezTo>
                  <a:pt x="11536010" y="6127417"/>
                  <a:pt x="11542236" y="6147591"/>
                  <a:pt x="11540416" y="6176296"/>
                </a:cubicBezTo>
                <a:cubicBezTo>
                  <a:pt x="11533696" y="6193575"/>
                  <a:pt x="11520672" y="6223706"/>
                  <a:pt x="11515330" y="6241549"/>
                </a:cubicBezTo>
                <a:cubicBezTo>
                  <a:pt x="11509988" y="6259393"/>
                  <a:pt x="11506830" y="6256209"/>
                  <a:pt x="11508360" y="6283356"/>
                </a:cubicBezTo>
                <a:cubicBezTo>
                  <a:pt x="11496758" y="6317094"/>
                  <a:pt x="11506504" y="6340085"/>
                  <a:pt x="11502164" y="6370897"/>
                </a:cubicBezTo>
                <a:cubicBezTo>
                  <a:pt x="11498220" y="6406078"/>
                  <a:pt x="11505228" y="6378276"/>
                  <a:pt x="11493420" y="6419907"/>
                </a:cubicBezTo>
                <a:cubicBezTo>
                  <a:pt x="11496498" y="6425815"/>
                  <a:pt x="11498672" y="6444204"/>
                  <a:pt x="11496258" y="6453162"/>
                </a:cubicBezTo>
                <a:cubicBezTo>
                  <a:pt x="11496982" y="6471523"/>
                  <a:pt x="11512650" y="6498528"/>
                  <a:pt x="11512334" y="6514298"/>
                </a:cubicBezTo>
                <a:cubicBezTo>
                  <a:pt x="11512200" y="6527176"/>
                  <a:pt x="11507906" y="6505466"/>
                  <a:pt x="11506458" y="6519308"/>
                </a:cubicBezTo>
                <a:cubicBezTo>
                  <a:pt x="11505546" y="6536357"/>
                  <a:pt x="11496970" y="6533583"/>
                  <a:pt x="11506912" y="6550074"/>
                </a:cubicBezTo>
                <a:cubicBezTo>
                  <a:pt x="11502902" y="6566946"/>
                  <a:pt x="11507560" y="6571936"/>
                  <a:pt x="11508214" y="6596919"/>
                </a:cubicBezTo>
                <a:cubicBezTo>
                  <a:pt x="11504722" y="6606203"/>
                  <a:pt x="11505462" y="6614758"/>
                  <a:pt x="11507524" y="6623534"/>
                </a:cubicBezTo>
                <a:cubicBezTo>
                  <a:pt x="11505086" y="6646907"/>
                  <a:pt x="11507528" y="6669655"/>
                  <a:pt x="11507206" y="6696669"/>
                </a:cubicBezTo>
                <a:cubicBezTo>
                  <a:pt x="11501998" y="6724388"/>
                  <a:pt x="11508454" y="6741397"/>
                  <a:pt x="11508078" y="6770256"/>
                </a:cubicBezTo>
                <a:cubicBezTo>
                  <a:pt x="11509260" y="6790406"/>
                  <a:pt x="11512798" y="6819910"/>
                  <a:pt x="11515012" y="6840678"/>
                </a:cubicBezTo>
                <a:lnTo>
                  <a:pt x="11515906" y="6850048"/>
                </a:lnTo>
                <a:lnTo>
                  <a:pt x="0" y="6850048"/>
                </a:lnTo>
                <a:lnTo>
                  <a:pt x="0" y="6150255"/>
                </a:lnTo>
                <a:lnTo>
                  <a:pt x="17548" y="6079421"/>
                </a:lnTo>
                <a:cubicBezTo>
                  <a:pt x="24104" y="6016456"/>
                  <a:pt x="27371" y="6035306"/>
                  <a:pt x="27043" y="5985942"/>
                </a:cubicBezTo>
                <a:cubicBezTo>
                  <a:pt x="26678" y="5981021"/>
                  <a:pt x="35914" y="5971603"/>
                  <a:pt x="33624" y="5952542"/>
                </a:cubicBezTo>
                <a:cubicBezTo>
                  <a:pt x="37578" y="5922372"/>
                  <a:pt x="48696" y="5939028"/>
                  <a:pt x="52357" y="5900385"/>
                </a:cubicBezTo>
                <a:cubicBezTo>
                  <a:pt x="55799" y="5903958"/>
                  <a:pt x="54094" y="5866099"/>
                  <a:pt x="66315" y="5862451"/>
                </a:cubicBezTo>
                <a:cubicBezTo>
                  <a:pt x="70207" y="5846033"/>
                  <a:pt x="73489" y="5820812"/>
                  <a:pt x="75710" y="5801878"/>
                </a:cubicBezTo>
                <a:cubicBezTo>
                  <a:pt x="81695" y="5773510"/>
                  <a:pt x="88149" y="5759388"/>
                  <a:pt x="92413" y="5755196"/>
                </a:cubicBezTo>
                <a:cubicBezTo>
                  <a:pt x="99183" y="5726796"/>
                  <a:pt x="100401" y="5729867"/>
                  <a:pt x="114766" y="5692575"/>
                </a:cubicBezTo>
                <a:cubicBezTo>
                  <a:pt x="109606" y="5670690"/>
                  <a:pt x="120766" y="5651885"/>
                  <a:pt x="130959" y="5642725"/>
                </a:cubicBezTo>
                <a:cubicBezTo>
                  <a:pt x="140615" y="5617952"/>
                  <a:pt x="163671" y="5564143"/>
                  <a:pt x="166724" y="5528753"/>
                </a:cubicBezTo>
                <a:cubicBezTo>
                  <a:pt x="165990" y="5474631"/>
                  <a:pt x="177327" y="5489775"/>
                  <a:pt x="185947" y="5465696"/>
                </a:cubicBezTo>
                <a:cubicBezTo>
                  <a:pt x="196662" y="5446952"/>
                  <a:pt x="187411" y="5449560"/>
                  <a:pt x="200956" y="5429999"/>
                </a:cubicBezTo>
                <a:lnTo>
                  <a:pt x="216668" y="5393769"/>
                </a:lnTo>
                <a:lnTo>
                  <a:pt x="241271" y="5350074"/>
                </a:lnTo>
                <a:lnTo>
                  <a:pt x="248034" y="5340072"/>
                </a:lnTo>
                <a:cubicBezTo>
                  <a:pt x="248058" y="5334942"/>
                  <a:pt x="248479" y="5331687"/>
                  <a:pt x="249221" y="5329608"/>
                </a:cubicBezTo>
                <a:cubicBezTo>
                  <a:pt x="249320" y="5329557"/>
                  <a:pt x="249420" y="5329504"/>
                  <a:pt x="249519" y="5329453"/>
                </a:cubicBezTo>
                <a:lnTo>
                  <a:pt x="252498" y="5314689"/>
                </a:lnTo>
                <a:cubicBezTo>
                  <a:pt x="252864" y="5297574"/>
                  <a:pt x="278981" y="5263235"/>
                  <a:pt x="278285" y="5246981"/>
                </a:cubicBezTo>
                <a:cubicBezTo>
                  <a:pt x="294835" y="5239806"/>
                  <a:pt x="267309" y="5243000"/>
                  <a:pt x="282334" y="5215649"/>
                </a:cubicBezTo>
                <a:cubicBezTo>
                  <a:pt x="284338" y="5203457"/>
                  <a:pt x="286369" y="5198331"/>
                  <a:pt x="287909" y="5188115"/>
                </a:cubicBezTo>
                <a:cubicBezTo>
                  <a:pt x="288332" y="5187974"/>
                  <a:pt x="291148" y="5154493"/>
                  <a:pt x="291570" y="5154352"/>
                </a:cubicBezTo>
                <a:lnTo>
                  <a:pt x="295687" y="5129949"/>
                </a:lnTo>
                <a:lnTo>
                  <a:pt x="297770" y="5124375"/>
                </a:lnTo>
                <a:lnTo>
                  <a:pt x="294552" y="5091886"/>
                </a:lnTo>
                <a:lnTo>
                  <a:pt x="294372" y="5075666"/>
                </a:lnTo>
                <a:lnTo>
                  <a:pt x="291261" y="5069914"/>
                </a:lnTo>
                <a:cubicBezTo>
                  <a:pt x="289602" y="5064348"/>
                  <a:pt x="289412" y="5057213"/>
                  <a:pt x="292549" y="5046565"/>
                </a:cubicBezTo>
                <a:lnTo>
                  <a:pt x="293850" y="5044324"/>
                </a:lnTo>
                <a:lnTo>
                  <a:pt x="288225" y="5011521"/>
                </a:lnTo>
                <a:cubicBezTo>
                  <a:pt x="286438" y="5004509"/>
                  <a:pt x="295879" y="4976501"/>
                  <a:pt x="292304" y="4970595"/>
                </a:cubicBezTo>
                <a:cubicBezTo>
                  <a:pt x="297173" y="4914689"/>
                  <a:pt x="280545" y="4880484"/>
                  <a:pt x="292037" y="4812226"/>
                </a:cubicBezTo>
                <a:cubicBezTo>
                  <a:pt x="296651" y="4766534"/>
                  <a:pt x="296553" y="4740857"/>
                  <a:pt x="300183" y="4711370"/>
                </a:cubicBezTo>
                <a:cubicBezTo>
                  <a:pt x="303813" y="4681883"/>
                  <a:pt x="310253" y="4654301"/>
                  <a:pt x="313819" y="4635304"/>
                </a:cubicBezTo>
                <a:cubicBezTo>
                  <a:pt x="317385" y="4616307"/>
                  <a:pt x="319059" y="4621434"/>
                  <a:pt x="321580" y="4597389"/>
                </a:cubicBezTo>
                <a:cubicBezTo>
                  <a:pt x="324100" y="4573344"/>
                  <a:pt x="322182" y="4514378"/>
                  <a:pt x="328942" y="4491032"/>
                </a:cubicBezTo>
                <a:cubicBezTo>
                  <a:pt x="328254" y="4465815"/>
                  <a:pt x="339350" y="4462516"/>
                  <a:pt x="338027" y="4448739"/>
                </a:cubicBezTo>
                <a:cubicBezTo>
                  <a:pt x="354594" y="4377504"/>
                  <a:pt x="351648" y="4318161"/>
                  <a:pt x="348965" y="4231470"/>
                </a:cubicBezTo>
                <a:cubicBezTo>
                  <a:pt x="353874" y="4174323"/>
                  <a:pt x="356666" y="4175355"/>
                  <a:pt x="359496" y="4150308"/>
                </a:cubicBezTo>
                <a:cubicBezTo>
                  <a:pt x="362339" y="4142663"/>
                  <a:pt x="352449" y="4138872"/>
                  <a:pt x="356364" y="4131985"/>
                </a:cubicBezTo>
                <a:lnTo>
                  <a:pt x="361593" y="4096619"/>
                </a:lnTo>
                <a:lnTo>
                  <a:pt x="371792" y="4070654"/>
                </a:lnTo>
                <a:lnTo>
                  <a:pt x="378262" y="4046249"/>
                </a:lnTo>
                <a:lnTo>
                  <a:pt x="381009" y="4016915"/>
                </a:lnTo>
                <a:cubicBezTo>
                  <a:pt x="383439" y="4007929"/>
                  <a:pt x="391279" y="4007340"/>
                  <a:pt x="391151" y="3995496"/>
                </a:cubicBezTo>
                <a:cubicBezTo>
                  <a:pt x="396353" y="3959536"/>
                  <a:pt x="400862" y="3894766"/>
                  <a:pt x="406592" y="3845871"/>
                </a:cubicBezTo>
                <a:cubicBezTo>
                  <a:pt x="403177" y="3821649"/>
                  <a:pt x="409717" y="3786911"/>
                  <a:pt x="419462" y="3776866"/>
                </a:cubicBezTo>
                <a:cubicBezTo>
                  <a:pt x="422173" y="3764871"/>
                  <a:pt x="422222" y="3735955"/>
                  <a:pt x="420303" y="3724288"/>
                </a:cubicBezTo>
                <a:cubicBezTo>
                  <a:pt x="420584" y="3713932"/>
                  <a:pt x="424293" y="3712054"/>
                  <a:pt x="425736" y="3698294"/>
                </a:cubicBezTo>
                <a:cubicBezTo>
                  <a:pt x="429134" y="3683275"/>
                  <a:pt x="445239" y="3650699"/>
                  <a:pt x="450275" y="3636556"/>
                </a:cubicBezTo>
                <a:cubicBezTo>
                  <a:pt x="455311" y="3622413"/>
                  <a:pt x="450096" y="3636797"/>
                  <a:pt x="455950" y="3613438"/>
                </a:cubicBezTo>
                <a:cubicBezTo>
                  <a:pt x="457946" y="3605104"/>
                  <a:pt x="465726" y="3606849"/>
                  <a:pt x="469436" y="3588931"/>
                </a:cubicBezTo>
                <a:cubicBezTo>
                  <a:pt x="473148" y="3571012"/>
                  <a:pt x="477437" y="3530877"/>
                  <a:pt x="478216" y="3505927"/>
                </a:cubicBezTo>
                <a:cubicBezTo>
                  <a:pt x="465624" y="3478053"/>
                  <a:pt x="482767" y="3487820"/>
                  <a:pt x="466921" y="3436850"/>
                </a:cubicBezTo>
                <a:cubicBezTo>
                  <a:pt x="468947" y="3435539"/>
                  <a:pt x="468075" y="3414710"/>
                  <a:pt x="469431" y="3393361"/>
                </a:cubicBezTo>
                <a:cubicBezTo>
                  <a:pt x="470787" y="3372012"/>
                  <a:pt x="482148" y="3326552"/>
                  <a:pt x="475054" y="3308755"/>
                </a:cubicBezTo>
                <a:lnTo>
                  <a:pt x="474310" y="3151747"/>
                </a:lnTo>
                <a:lnTo>
                  <a:pt x="486215" y="3061618"/>
                </a:lnTo>
                <a:cubicBezTo>
                  <a:pt x="488121" y="3030278"/>
                  <a:pt x="496811" y="3025014"/>
                  <a:pt x="493402" y="3004882"/>
                </a:cubicBezTo>
                <a:cubicBezTo>
                  <a:pt x="495599" y="2970945"/>
                  <a:pt x="511735" y="2992431"/>
                  <a:pt x="498742" y="2953275"/>
                </a:cubicBezTo>
                <a:cubicBezTo>
                  <a:pt x="512558" y="2963977"/>
                  <a:pt x="494995" y="2934875"/>
                  <a:pt x="506118" y="2914739"/>
                </a:cubicBezTo>
                <a:cubicBezTo>
                  <a:pt x="497917" y="2886497"/>
                  <a:pt x="508247" y="2857462"/>
                  <a:pt x="509450" y="2840319"/>
                </a:cubicBezTo>
                <a:cubicBezTo>
                  <a:pt x="510653" y="2823176"/>
                  <a:pt x="514436" y="2836441"/>
                  <a:pt x="513337" y="2811881"/>
                </a:cubicBezTo>
                <a:lnTo>
                  <a:pt x="518905" y="2777197"/>
                </a:lnTo>
                <a:cubicBezTo>
                  <a:pt x="514307" y="2779008"/>
                  <a:pt x="515662" y="2773990"/>
                  <a:pt x="516381" y="2760229"/>
                </a:cubicBezTo>
                <a:lnTo>
                  <a:pt x="512284" y="2723271"/>
                </a:lnTo>
                <a:lnTo>
                  <a:pt x="516417" y="2697909"/>
                </a:lnTo>
                <a:cubicBezTo>
                  <a:pt x="516277" y="2694509"/>
                  <a:pt x="511777" y="2670333"/>
                  <a:pt x="508245" y="2670818"/>
                </a:cubicBezTo>
                <a:cubicBezTo>
                  <a:pt x="523059" y="2644368"/>
                  <a:pt x="513753" y="2641721"/>
                  <a:pt x="509977" y="2614598"/>
                </a:cubicBezTo>
                <a:cubicBezTo>
                  <a:pt x="511368" y="2591343"/>
                  <a:pt x="511836" y="2611388"/>
                  <a:pt x="513586" y="2555192"/>
                </a:cubicBezTo>
                <a:cubicBezTo>
                  <a:pt x="529849" y="2533316"/>
                  <a:pt x="501799" y="2549042"/>
                  <a:pt x="524573" y="2506102"/>
                </a:cubicBezTo>
                <a:cubicBezTo>
                  <a:pt x="522798" y="2504000"/>
                  <a:pt x="524426" y="2477490"/>
                  <a:pt x="526211" y="2463615"/>
                </a:cubicBezTo>
                <a:cubicBezTo>
                  <a:pt x="527997" y="2449740"/>
                  <a:pt x="525821" y="2437204"/>
                  <a:pt x="535288" y="2422849"/>
                </a:cubicBezTo>
                <a:cubicBezTo>
                  <a:pt x="538200" y="2412361"/>
                  <a:pt x="533938" y="2431104"/>
                  <a:pt x="538894" y="2398306"/>
                </a:cubicBezTo>
                <a:cubicBezTo>
                  <a:pt x="543849" y="2365508"/>
                  <a:pt x="560628" y="2258604"/>
                  <a:pt x="565019" y="2226060"/>
                </a:cubicBezTo>
                <a:cubicBezTo>
                  <a:pt x="569411" y="2193516"/>
                  <a:pt x="571990" y="2216405"/>
                  <a:pt x="572425" y="2203044"/>
                </a:cubicBezTo>
                <a:cubicBezTo>
                  <a:pt x="572861" y="2189683"/>
                  <a:pt x="565754" y="2160914"/>
                  <a:pt x="567634" y="2145894"/>
                </a:cubicBezTo>
                <a:cubicBezTo>
                  <a:pt x="569552" y="2127038"/>
                  <a:pt x="576895" y="2124242"/>
                  <a:pt x="576524" y="2112924"/>
                </a:cubicBezTo>
                <a:cubicBezTo>
                  <a:pt x="566248" y="2102460"/>
                  <a:pt x="566361" y="2091349"/>
                  <a:pt x="572593" y="2073223"/>
                </a:cubicBezTo>
                <a:cubicBezTo>
                  <a:pt x="575393" y="2039410"/>
                  <a:pt x="564822" y="2039383"/>
                  <a:pt x="566346" y="2006730"/>
                </a:cubicBezTo>
                <a:cubicBezTo>
                  <a:pt x="565764" y="1992401"/>
                  <a:pt x="569077" y="1984735"/>
                  <a:pt x="565784" y="1960829"/>
                </a:cubicBezTo>
                <a:cubicBezTo>
                  <a:pt x="566486" y="1943808"/>
                  <a:pt x="568252" y="1909609"/>
                  <a:pt x="557910" y="1886564"/>
                </a:cubicBezTo>
                <a:cubicBezTo>
                  <a:pt x="556594" y="1861569"/>
                  <a:pt x="556127" y="1879721"/>
                  <a:pt x="558732" y="1852441"/>
                </a:cubicBezTo>
                <a:cubicBezTo>
                  <a:pt x="559253" y="1819115"/>
                  <a:pt x="552986" y="1805243"/>
                  <a:pt x="554477" y="1785985"/>
                </a:cubicBezTo>
                <a:cubicBezTo>
                  <a:pt x="550197" y="1773445"/>
                  <a:pt x="555297" y="1787647"/>
                  <a:pt x="549925" y="1739449"/>
                </a:cubicBezTo>
                <a:cubicBezTo>
                  <a:pt x="559439" y="1720347"/>
                  <a:pt x="546428" y="1704007"/>
                  <a:pt x="548478" y="1687662"/>
                </a:cubicBezTo>
                <a:cubicBezTo>
                  <a:pt x="547438" y="1661740"/>
                  <a:pt x="547552" y="1598028"/>
                  <a:pt x="546079" y="1574394"/>
                </a:cubicBezTo>
                <a:cubicBezTo>
                  <a:pt x="544606" y="1550760"/>
                  <a:pt x="542413" y="1575916"/>
                  <a:pt x="539645" y="1545855"/>
                </a:cubicBezTo>
                <a:cubicBezTo>
                  <a:pt x="551965" y="1490487"/>
                  <a:pt x="529792" y="1459589"/>
                  <a:pt x="527078" y="1403551"/>
                </a:cubicBezTo>
                <a:cubicBezTo>
                  <a:pt x="509907" y="1369534"/>
                  <a:pt x="527744" y="1345427"/>
                  <a:pt x="514603" y="1308232"/>
                </a:cubicBezTo>
                <a:cubicBezTo>
                  <a:pt x="510585" y="1283061"/>
                  <a:pt x="514424" y="1279405"/>
                  <a:pt x="512548" y="1265228"/>
                </a:cubicBezTo>
                <a:cubicBezTo>
                  <a:pt x="510672" y="1251051"/>
                  <a:pt x="506150" y="1235061"/>
                  <a:pt x="503347" y="1223169"/>
                </a:cubicBezTo>
                <a:cubicBezTo>
                  <a:pt x="507006" y="1216804"/>
                  <a:pt x="500559" y="1167333"/>
                  <a:pt x="495727" y="1168475"/>
                </a:cubicBezTo>
                <a:cubicBezTo>
                  <a:pt x="497383" y="1161125"/>
                  <a:pt x="503792" y="1140806"/>
                  <a:pt x="496141" y="1138512"/>
                </a:cubicBezTo>
                <a:cubicBezTo>
                  <a:pt x="496060" y="1100984"/>
                  <a:pt x="494987" y="1079901"/>
                  <a:pt x="505184" y="1047073"/>
                </a:cubicBezTo>
                <a:cubicBezTo>
                  <a:pt x="508983" y="1023742"/>
                  <a:pt x="506944" y="1040037"/>
                  <a:pt x="509355" y="1025516"/>
                </a:cubicBezTo>
                <a:cubicBezTo>
                  <a:pt x="511766" y="1010995"/>
                  <a:pt x="507447" y="986805"/>
                  <a:pt x="506873" y="963123"/>
                </a:cubicBezTo>
                <a:cubicBezTo>
                  <a:pt x="507006" y="939112"/>
                  <a:pt x="511112" y="911137"/>
                  <a:pt x="512548" y="893356"/>
                </a:cubicBezTo>
                <a:cubicBezTo>
                  <a:pt x="513984" y="875575"/>
                  <a:pt x="513640" y="871333"/>
                  <a:pt x="515492" y="856438"/>
                </a:cubicBezTo>
                <a:cubicBezTo>
                  <a:pt x="512022" y="831582"/>
                  <a:pt x="513851" y="810695"/>
                  <a:pt x="521269" y="792080"/>
                </a:cubicBezTo>
                <a:cubicBezTo>
                  <a:pt x="523173" y="777595"/>
                  <a:pt x="527507" y="785019"/>
                  <a:pt x="529314" y="774293"/>
                </a:cubicBezTo>
                <a:cubicBezTo>
                  <a:pt x="531122" y="763567"/>
                  <a:pt x="522950" y="756728"/>
                  <a:pt x="524928" y="727723"/>
                </a:cubicBezTo>
                <a:cubicBezTo>
                  <a:pt x="525327" y="717404"/>
                  <a:pt x="532992" y="717749"/>
                  <a:pt x="534104" y="695712"/>
                </a:cubicBezTo>
                <a:cubicBezTo>
                  <a:pt x="535215" y="673675"/>
                  <a:pt x="540000" y="585070"/>
                  <a:pt x="541179" y="552638"/>
                </a:cubicBezTo>
                <a:cubicBezTo>
                  <a:pt x="542357" y="520206"/>
                  <a:pt x="539121" y="533336"/>
                  <a:pt x="538784" y="517789"/>
                </a:cubicBezTo>
                <a:cubicBezTo>
                  <a:pt x="538447" y="502242"/>
                  <a:pt x="529995" y="483849"/>
                  <a:pt x="539155" y="459355"/>
                </a:cubicBezTo>
                <a:cubicBezTo>
                  <a:pt x="534282" y="441033"/>
                  <a:pt x="545465" y="440562"/>
                  <a:pt x="548350" y="420246"/>
                </a:cubicBezTo>
                <a:cubicBezTo>
                  <a:pt x="552432" y="409037"/>
                  <a:pt x="551248" y="395007"/>
                  <a:pt x="554063" y="385753"/>
                </a:cubicBezTo>
                <a:cubicBezTo>
                  <a:pt x="556878" y="376499"/>
                  <a:pt x="557385" y="369183"/>
                  <a:pt x="560450" y="362337"/>
                </a:cubicBezTo>
                <a:cubicBezTo>
                  <a:pt x="563515" y="355491"/>
                  <a:pt x="569657" y="353410"/>
                  <a:pt x="572451" y="344679"/>
                </a:cubicBezTo>
                <a:cubicBezTo>
                  <a:pt x="575246" y="335948"/>
                  <a:pt x="580164" y="322294"/>
                  <a:pt x="582006" y="312331"/>
                </a:cubicBezTo>
                <a:cubicBezTo>
                  <a:pt x="583847" y="302368"/>
                  <a:pt x="580997" y="303880"/>
                  <a:pt x="583503" y="284899"/>
                </a:cubicBezTo>
                <a:cubicBezTo>
                  <a:pt x="588855" y="253960"/>
                  <a:pt x="592732" y="226097"/>
                  <a:pt x="592254" y="191300"/>
                </a:cubicBezTo>
                <a:cubicBezTo>
                  <a:pt x="602017" y="184777"/>
                  <a:pt x="597586" y="174390"/>
                  <a:pt x="592419" y="160499"/>
                </a:cubicBezTo>
                <a:cubicBezTo>
                  <a:pt x="599540" y="134531"/>
                  <a:pt x="605057" y="90673"/>
                  <a:pt x="620978" y="46251"/>
                </a:cubicBezTo>
                <a:cubicBezTo>
                  <a:pt x="630736" y="27343"/>
                  <a:pt x="632412" y="23169"/>
                  <a:pt x="635098" y="9619"/>
                </a:cubicBezTo>
                <a:close/>
              </a:path>
            </a:pathLst>
          </a:custGeom>
        </p:spPr>
      </p:pic>
    </p:spTree>
    <p:extLst>
      <p:ext uri="{BB962C8B-B14F-4D97-AF65-F5344CB8AC3E}">
        <p14:creationId xmlns:p14="http://schemas.microsoft.com/office/powerpoint/2010/main" val="1857400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72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65ACF2B-CA5C-4CF3-B2E6-0E621723E7D8}"/>
              </a:ext>
            </a:extLst>
          </p:cNvPr>
          <p:cNvSpPr>
            <a:spLocks noGrp="1"/>
          </p:cNvSpPr>
          <p:nvPr>
            <p:ph type="title"/>
          </p:nvPr>
        </p:nvSpPr>
        <p:spPr>
          <a:xfrm>
            <a:off x="618718" y="365125"/>
            <a:ext cx="7762101" cy="1325563"/>
          </a:xfrm>
        </p:spPr>
        <p:txBody>
          <a:bodyPr>
            <a:normAutofit/>
          </a:bodyPr>
          <a:lstStyle/>
          <a:p>
            <a:r>
              <a:rPr lang="it-IT" sz="4300">
                <a:solidFill>
                  <a:srgbClr val="FFFFFF"/>
                </a:solidFill>
              </a:rPr>
              <a:t>Atti e provvedimenti dell’</a:t>
            </a:r>
            <a:br>
              <a:rPr lang="it-IT" sz="4300">
                <a:solidFill>
                  <a:srgbClr val="FFFFFF"/>
                </a:solidFill>
              </a:rPr>
            </a:br>
            <a:r>
              <a:rPr lang="it-IT" sz="4300">
                <a:solidFill>
                  <a:srgbClr val="FFFFFF"/>
                </a:solidFill>
              </a:rPr>
              <a:t>Unione Europea (27 Stati)</a:t>
            </a:r>
          </a:p>
        </p:txBody>
      </p:sp>
      <p:sp>
        <p:nvSpPr>
          <p:cNvPr id="39"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4" y="1681544"/>
            <a:ext cx="7154632" cy="18288"/>
          </a:xfrm>
          <a:custGeom>
            <a:avLst/>
            <a:gdLst>
              <a:gd name="connsiteX0" fmla="*/ 0 w 7154632"/>
              <a:gd name="connsiteY0" fmla="*/ 0 h 18288"/>
              <a:gd name="connsiteX1" fmla="*/ 721967 w 7154632"/>
              <a:gd name="connsiteY1" fmla="*/ 0 h 18288"/>
              <a:gd name="connsiteX2" fmla="*/ 1229296 w 7154632"/>
              <a:gd name="connsiteY2" fmla="*/ 0 h 18288"/>
              <a:gd name="connsiteX3" fmla="*/ 1736624 w 7154632"/>
              <a:gd name="connsiteY3" fmla="*/ 0 h 18288"/>
              <a:gd name="connsiteX4" fmla="*/ 2172406 w 7154632"/>
              <a:gd name="connsiteY4" fmla="*/ 0 h 18288"/>
              <a:gd name="connsiteX5" fmla="*/ 2965920 w 7154632"/>
              <a:gd name="connsiteY5" fmla="*/ 0 h 18288"/>
              <a:gd name="connsiteX6" fmla="*/ 3759434 w 7154632"/>
              <a:gd name="connsiteY6" fmla="*/ 0 h 18288"/>
              <a:gd name="connsiteX7" fmla="*/ 4552948 w 7154632"/>
              <a:gd name="connsiteY7" fmla="*/ 0 h 18288"/>
              <a:gd name="connsiteX8" fmla="*/ 4988730 w 7154632"/>
              <a:gd name="connsiteY8" fmla="*/ 0 h 18288"/>
              <a:gd name="connsiteX9" fmla="*/ 5567605 w 7154632"/>
              <a:gd name="connsiteY9" fmla="*/ 0 h 18288"/>
              <a:gd name="connsiteX10" fmla="*/ 6003387 w 7154632"/>
              <a:gd name="connsiteY10" fmla="*/ 0 h 18288"/>
              <a:gd name="connsiteX11" fmla="*/ 7154632 w 7154632"/>
              <a:gd name="connsiteY11" fmla="*/ 0 h 18288"/>
              <a:gd name="connsiteX12" fmla="*/ 7154632 w 7154632"/>
              <a:gd name="connsiteY12" fmla="*/ 18288 h 18288"/>
              <a:gd name="connsiteX13" fmla="*/ 6361118 w 7154632"/>
              <a:gd name="connsiteY13" fmla="*/ 18288 h 18288"/>
              <a:gd name="connsiteX14" fmla="*/ 5925336 w 7154632"/>
              <a:gd name="connsiteY14" fmla="*/ 18288 h 18288"/>
              <a:gd name="connsiteX15" fmla="*/ 5418008 w 7154632"/>
              <a:gd name="connsiteY15" fmla="*/ 18288 h 18288"/>
              <a:gd name="connsiteX16" fmla="*/ 4910679 w 7154632"/>
              <a:gd name="connsiteY16" fmla="*/ 18288 h 18288"/>
              <a:gd name="connsiteX17" fmla="*/ 4403351 w 7154632"/>
              <a:gd name="connsiteY17" fmla="*/ 18288 h 18288"/>
              <a:gd name="connsiteX18" fmla="*/ 3896022 w 7154632"/>
              <a:gd name="connsiteY18" fmla="*/ 18288 h 18288"/>
              <a:gd name="connsiteX19" fmla="*/ 3388694 w 7154632"/>
              <a:gd name="connsiteY19" fmla="*/ 18288 h 18288"/>
              <a:gd name="connsiteX20" fmla="*/ 2666726 w 7154632"/>
              <a:gd name="connsiteY20" fmla="*/ 18288 h 18288"/>
              <a:gd name="connsiteX21" fmla="*/ 2159398 w 7154632"/>
              <a:gd name="connsiteY21" fmla="*/ 18288 h 18288"/>
              <a:gd name="connsiteX22" fmla="*/ 1723616 w 7154632"/>
              <a:gd name="connsiteY22" fmla="*/ 18288 h 18288"/>
              <a:gd name="connsiteX23" fmla="*/ 1144741 w 7154632"/>
              <a:gd name="connsiteY23" fmla="*/ 18288 h 18288"/>
              <a:gd name="connsiteX24" fmla="*/ 0 w 7154632"/>
              <a:gd name="connsiteY24" fmla="*/ 18288 h 18288"/>
              <a:gd name="connsiteX25" fmla="*/ 0 w 7154632"/>
              <a:gd name="connsiteY25" fmla="*/ 0 h 18288"/>
              <a:gd name="connsiteX0" fmla="*/ 0 w 7154632"/>
              <a:gd name="connsiteY0" fmla="*/ 0 h 18288"/>
              <a:gd name="connsiteX1" fmla="*/ 507328 w 7154632"/>
              <a:gd name="connsiteY1" fmla="*/ 0 h 18288"/>
              <a:gd name="connsiteX2" fmla="*/ 943111 w 7154632"/>
              <a:gd name="connsiteY2" fmla="*/ 0 h 18288"/>
              <a:gd name="connsiteX3" fmla="*/ 1450439 w 7154632"/>
              <a:gd name="connsiteY3" fmla="*/ 0 h 18288"/>
              <a:gd name="connsiteX4" fmla="*/ 2100860 w 7154632"/>
              <a:gd name="connsiteY4" fmla="*/ 0 h 18288"/>
              <a:gd name="connsiteX5" fmla="*/ 2822828 w 7154632"/>
              <a:gd name="connsiteY5" fmla="*/ 0 h 18288"/>
              <a:gd name="connsiteX6" fmla="*/ 3616341 w 7154632"/>
              <a:gd name="connsiteY6" fmla="*/ 0 h 18288"/>
              <a:gd name="connsiteX7" fmla="*/ 4409855 w 7154632"/>
              <a:gd name="connsiteY7" fmla="*/ 0 h 18288"/>
              <a:gd name="connsiteX8" fmla="*/ 4988730 w 7154632"/>
              <a:gd name="connsiteY8" fmla="*/ 0 h 18288"/>
              <a:gd name="connsiteX9" fmla="*/ 5710697 w 7154632"/>
              <a:gd name="connsiteY9" fmla="*/ 0 h 18288"/>
              <a:gd name="connsiteX10" fmla="*/ 6361118 w 7154632"/>
              <a:gd name="connsiteY10" fmla="*/ 0 h 18288"/>
              <a:gd name="connsiteX11" fmla="*/ 7154632 w 7154632"/>
              <a:gd name="connsiteY11" fmla="*/ 0 h 18288"/>
              <a:gd name="connsiteX12" fmla="*/ 7154632 w 7154632"/>
              <a:gd name="connsiteY12" fmla="*/ 18288 h 18288"/>
              <a:gd name="connsiteX13" fmla="*/ 6504211 w 7154632"/>
              <a:gd name="connsiteY13" fmla="*/ 18288 h 18288"/>
              <a:gd name="connsiteX14" fmla="*/ 5925336 w 7154632"/>
              <a:gd name="connsiteY14" fmla="*/ 18288 h 18288"/>
              <a:gd name="connsiteX15" fmla="*/ 5346461 w 7154632"/>
              <a:gd name="connsiteY15" fmla="*/ 18288 h 18288"/>
              <a:gd name="connsiteX16" fmla="*/ 4552948 w 7154632"/>
              <a:gd name="connsiteY16" fmla="*/ 18288 h 18288"/>
              <a:gd name="connsiteX17" fmla="*/ 4045619 w 7154632"/>
              <a:gd name="connsiteY17" fmla="*/ 18288 h 18288"/>
              <a:gd name="connsiteX18" fmla="*/ 3323652 w 7154632"/>
              <a:gd name="connsiteY18" fmla="*/ 18288 h 18288"/>
              <a:gd name="connsiteX19" fmla="*/ 2887870 w 7154632"/>
              <a:gd name="connsiteY19" fmla="*/ 18288 h 18288"/>
              <a:gd name="connsiteX20" fmla="*/ 2237449 w 7154632"/>
              <a:gd name="connsiteY20" fmla="*/ 18288 h 18288"/>
              <a:gd name="connsiteX21" fmla="*/ 1730120 w 7154632"/>
              <a:gd name="connsiteY21" fmla="*/ 18288 h 18288"/>
              <a:gd name="connsiteX22" fmla="*/ 936606 w 7154632"/>
              <a:gd name="connsiteY22" fmla="*/ 18288 h 18288"/>
              <a:gd name="connsiteX23" fmla="*/ 0 w 7154632"/>
              <a:gd name="connsiteY23" fmla="*/ 18288 h 18288"/>
              <a:gd name="connsiteX24" fmla="*/ 0 w 7154632"/>
              <a:gd name="connsiteY2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54632" h="18288" fill="none" extrusionOk="0">
                <a:moveTo>
                  <a:pt x="0" y="0"/>
                </a:moveTo>
                <a:cubicBezTo>
                  <a:pt x="308992" y="39089"/>
                  <a:pt x="423917" y="34668"/>
                  <a:pt x="721967" y="0"/>
                </a:cubicBezTo>
                <a:cubicBezTo>
                  <a:pt x="1033526" y="-28709"/>
                  <a:pt x="1053115" y="-16770"/>
                  <a:pt x="1229296" y="0"/>
                </a:cubicBezTo>
                <a:cubicBezTo>
                  <a:pt x="1395968" y="29759"/>
                  <a:pt x="1589294" y="3786"/>
                  <a:pt x="1736624" y="0"/>
                </a:cubicBezTo>
                <a:cubicBezTo>
                  <a:pt x="1894096" y="5572"/>
                  <a:pt x="1985796" y="3743"/>
                  <a:pt x="2172406" y="0"/>
                </a:cubicBezTo>
                <a:cubicBezTo>
                  <a:pt x="2304454" y="8037"/>
                  <a:pt x="2684558" y="14171"/>
                  <a:pt x="2965920" y="0"/>
                </a:cubicBezTo>
                <a:cubicBezTo>
                  <a:pt x="3211723" y="16428"/>
                  <a:pt x="3500959" y="29759"/>
                  <a:pt x="3759434" y="0"/>
                </a:cubicBezTo>
                <a:cubicBezTo>
                  <a:pt x="4003666" y="10884"/>
                  <a:pt x="4231160" y="40991"/>
                  <a:pt x="4552948" y="0"/>
                </a:cubicBezTo>
                <a:cubicBezTo>
                  <a:pt x="4834708" y="12390"/>
                  <a:pt x="4847419" y="11274"/>
                  <a:pt x="4988730" y="0"/>
                </a:cubicBezTo>
                <a:cubicBezTo>
                  <a:pt x="5147593" y="-13860"/>
                  <a:pt x="5344819" y="53405"/>
                  <a:pt x="5567605" y="0"/>
                </a:cubicBezTo>
                <a:cubicBezTo>
                  <a:pt x="5782115" y="-31003"/>
                  <a:pt x="5832105" y="-9511"/>
                  <a:pt x="6003387" y="0"/>
                </a:cubicBezTo>
                <a:cubicBezTo>
                  <a:pt x="6172520" y="-27151"/>
                  <a:pt x="6957228" y="-33939"/>
                  <a:pt x="7154632" y="0"/>
                </a:cubicBezTo>
                <a:cubicBezTo>
                  <a:pt x="7154259" y="8892"/>
                  <a:pt x="7155043" y="12971"/>
                  <a:pt x="7154632" y="18288"/>
                </a:cubicBezTo>
                <a:cubicBezTo>
                  <a:pt x="6962888" y="44406"/>
                  <a:pt x="6570582" y="17403"/>
                  <a:pt x="6361118" y="18288"/>
                </a:cubicBezTo>
                <a:cubicBezTo>
                  <a:pt x="6170504" y="21159"/>
                  <a:pt x="6052192" y="24289"/>
                  <a:pt x="5925336" y="18288"/>
                </a:cubicBezTo>
                <a:cubicBezTo>
                  <a:pt x="5788735" y="29920"/>
                  <a:pt x="5674894" y="1264"/>
                  <a:pt x="5418008" y="18288"/>
                </a:cubicBezTo>
                <a:cubicBezTo>
                  <a:pt x="5198558" y="43683"/>
                  <a:pt x="5071243" y="22695"/>
                  <a:pt x="4910679" y="18288"/>
                </a:cubicBezTo>
                <a:cubicBezTo>
                  <a:pt x="4759121" y="19861"/>
                  <a:pt x="4513180" y="1659"/>
                  <a:pt x="4403351" y="18288"/>
                </a:cubicBezTo>
                <a:cubicBezTo>
                  <a:pt x="4310780" y="18990"/>
                  <a:pt x="4035496" y="3579"/>
                  <a:pt x="3896022" y="18288"/>
                </a:cubicBezTo>
                <a:cubicBezTo>
                  <a:pt x="3762306" y="40980"/>
                  <a:pt x="3501307" y="49979"/>
                  <a:pt x="3388694" y="18288"/>
                </a:cubicBezTo>
                <a:cubicBezTo>
                  <a:pt x="3294504" y="-38387"/>
                  <a:pt x="2955924" y="-15296"/>
                  <a:pt x="2666726" y="18288"/>
                </a:cubicBezTo>
                <a:cubicBezTo>
                  <a:pt x="2421315" y="49809"/>
                  <a:pt x="2353093" y="36977"/>
                  <a:pt x="2159398" y="18288"/>
                </a:cubicBezTo>
                <a:cubicBezTo>
                  <a:pt x="1956388" y="7985"/>
                  <a:pt x="1921554" y="26534"/>
                  <a:pt x="1723616" y="18288"/>
                </a:cubicBezTo>
                <a:cubicBezTo>
                  <a:pt x="1513832" y="1301"/>
                  <a:pt x="1438975" y="44399"/>
                  <a:pt x="1144741" y="18288"/>
                </a:cubicBezTo>
                <a:cubicBezTo>
                  <a:pt x="835462" y="-14247"/>
                  <a:pt x="216494" y="-40762"/>
                  <a:pt x="0" y="18288"/>
                </a:cubicBezTo>
                <a:cubicBezTo>
                  <a:pt x="-54" y="11431"/>
                  <a:pt x="328" y="6853"/>
                  <a:pt x="0" y="0"/>
                </a:cubicBezTo>
                <a:close/>
              </a:path>
              <a:path w="7154632" h="18288" stroke="0" extrusionOk="0">
                <a:moveTo>
                  <a:pt x="0" y="0"/>
                </a:moveTo>
                <a:cubicBezTo>
                  <a:pt x="223951" y="-36798"/>
                  <a:pt x="350341" y="15213"/>
                  <a:pt x="507328" y="0"/>
                </a:cubicBezTo>
                <a:cubicBezTo>
                  <a:pt x="639412" y="-10103"/>
                  <a:pt x="835428" y="-14301"/>
                  <a:pt x="943111" y="0"/>
                </a:cubicBezTo>
                <a:cubicBezTo>
                  <a:pt x="1054606" y="14973"/>
                  <a:pt x="1268891" y="37298"/>
                  <a:pt x="1450439" y="0"/>
                </a:cubicBezTo>
                <a:cubicBezTo>
                  <a:pt x="1633959" y="-16462"/>
                  <a:pt x="1920933" y="-27350"/>
                  <a:pt x="2100860" y="0"/>
                </a:cubicBezTo>
                <a:cubicBezTo>
                  <a:pt x="2311794" y="-33489"/>
                  <a:pt x="2494227" y="24364"/>
                  <a:pt x="2822828" y="0"/>
                </a:cubicBezTo>
                <a:cubicBezTo>
                  <a:pt x="3127768" y="7749"/>
                  <a:pt x="3459368" y="13581"/>
                  <a:pt x="3616341" y="0"/>
                </a:cubicBezTo>
                <a:cubicBezTo>
                  <a:pt x="3757585" y="60633"/>
                  <a:pt x="4104391" y="4544"/>
                  <a:pt x="4409855" y="0"/>
                </a:cubicBezTo>
                <a:cubicBezTo>
                  <a:pt x="4751945" y="-13016"/>
                  <a:pt x="4858646" y="34829"/>
                  <a:pt x="4988730" y="0"/>
                </a:cubicBezTo>
                <a:cubicBezTo>
                  <a:pt x="5141243" y="27297"/>
                  <a:pt x="5369788" y="4176"/>
                  <a:pt x="5710697" y="0"/>
                </a:cubicBezTo>
                <a:cubicBezTo>
                  <a:pt x="6048434" y="-20174"/>
                  <a:pt x="6141949" y="8586"/>
                  <a:pt x="6361118" y="0"/>
                </a:cubicBezTo>
                <a:cubicBezTo>
                  <a:pt x="6600070" y="24524"/>
                  <a:pt x="6913509" y="-7747"/>
                  <a:pt x="7154632" y="0"/>
                </a:cubicBezTo>
                <a:cubicBezTo>
                  <a:pt x="7153559" y="8397"/>
                  <a:pt x="7154005" y="13314"/>
                  <a:pt x="7154632" y="18288"/>
                </a:cubicBezTo>
                <a:cubicBezTo>
                  <a:pt x="6837155" y="16998"/>
                  <a:pt x="6691397" y="1689"/>
                  <a:pt x="6504211" y="18288"/>
                </a:cubicBezTo>
                <a:cubicBezTo>
                  <a:pt x="6342255" y="17098"/>
                  <a:pt x="6070407" y="-15992"/>
                  <a:pt x="5925336" y="18288"/>
                </a:cubicBezTo>
                <a:cubicBezTo>
                  <a:pt x="5765138" y="23056"/>
                  <a:pt x="5508483" y="19603"/>
                  <a:pt x="5346461" y="18288"/>
                </a:cubicBezTo>
                <a:cubicBezTo>
                  <a:pt x="5165998" y="2973"/>
                  <a:pt x="4852558" y="38840"/>
                  <a:pt x="4552948" y="18288"/>
                </a:cubicBezTo>
                <a:cubicBezTo>
                  <a:pt x="4270870" y="13666"/>
                  <a:pt x="4264292" y="31626"/>
                  <a:pt x="4045619" y="18288"/>
                </a:cubicBezTo>
                <a:cubicBezTo>
                  <a:pt x="3842954" y="-19801"/>
                  <a:pt x="3684523" y="-14861"/>
                  <a:pt x="3323652" y="18288"/>
                </a:cubicBezTo>
                <a:cubicBezTo>
                  <a:pt x="2978395" y="45051"/>
                  <a:pt x="3074875" y="49601"/>
                  <a:pt x="2887870" y="18288"/>
                </a:cubicBezTo>
                <a:cubicBezTo>
                  <a:pt x="2677760" y="12930"/>
                  <a:pt x="2414870" y="70214"/>
                  <a:pt x="2237449" y="18288"/>
                </a:cubicBezTo>
                <a:cubicBezTo>
                  <a:pt x="2082639" y="-13864"/>
                  <a:pt x="1839787" y="22597"/>
                  <a:pt x="1730120" y="18288"/>
                </a:cubicBezTo>
                <a:cubicBezTo>
                  <a:pt x="1561976" y="10336"/>
                  <a:pt x="1216562" y="13015"/>
                  <a:pt x="936606" y="18288"/>
                </a:cubicBezTo>
                <a:cubicBezTo>
                  <a:pt x="693980" y="28310"/>
                  <a:pt x="404606" y="41438"/>
                  <a:pt x="0" y="18288"/>
                </a:cubicBezTo>
                <a:cubicBezTo>
                  <a:pt x="-800" y="9936"/>
                  <a:pt x="-297" y="5558"/>
                  <a:pt x="0" y="0"/>
                </a:cubicBezTo>
                <a:close/>
              </a:path>
              <a:path w="7154632" h="18288" fill="none" stroke="0" extrusionOk="0">
                <a:moveTo>
                  <a:pt x="0" y="0"/>
                </a:moveTo>
                <a:cubicBezTo>
                  <a:pt x="311512" y="29484"/>
                  <a:pt x="402766" y="15692"/>
                  <a:pt x="721967" y="0"/>
                </a:cubicBezTo>
                <a:cubicBezTo>
                  <a:pt x="1024492" y="-30339"/>
                  <a:pt x="1048502" y="-17633"/>
                  <a:pt x="1229296" y="0"/>
                </a:cubicBezTo>
                <a:cubicBezTo>
                  <a:pt x="1422659" y="11156"/>
                  <a:pt x="1571947" y="2851"/>
                  <a:pt x="1736624" y="0"/>
                </a:cubicBezTo>
                <a:cubicBezTo>
                  <a:pt x="1908601" y="15778"/>
                  <a:pt x="2008902" y="22357"/>
                  <a:pt x="2172406" y="0"/>
                </a:cubicBezTo>
                <a:cubicBezTo>
                  <a:pt x="2366447" y="-6699"/>
                  <a:pt x="2712617" y="-62698"/>
                  <a:pt x="2965920" y="0"/>
                </a:cubicBezTo>
                <a:cubicBezTo>
                  <a:pt x="3211251" y="10857"/>
                  <a:pt x="3512984" y="23122"/>
                  <a:pt x="3759434" y="0"/>
                </a:cubicBezTo>
                <a:cubicBezTo>
                  <a:pt x="4030707" y="21439"/>
                  <a:pt x="4261390" y="-16833"/>
                  <a:pt x="4552948" y="0"/>
                </a:cubicBezTo>
                <a:cubicBezTo>
                  <a:pt x="4832483" y="11239"/>
                  <a:pt x="4847622" y="9619"/>
                  <a:pt x="4988730" y="0"/>
                </a:cubicBezTo>
                <a:cubicBezTo>
                  <a:pt x="5134494" y="-18096"/>
                  <a:pt x="5321880" y="-800"/>
                  <a:pt x="5567605" y="0"/>
                </a:cubicBezTo>
                <a:cubicBezTo>
                  <a:pt x="5774628" y="-40322"/>
                  <a:pt x="5861700" y="-3842"/>
                  <a:pt x="6003387" y="0"/>
                </a:cubicBezTo>
                <a:cubicBezTo>
                  <a:pt x="6168767" y="7255"/>
                  <a:pt x="6888252" y="-55618"/>
                  <a:pt x="7154632" y="0"/>
                </a:cubicBezTo>
                <a:cubicBezTo>
                  <a:pt x="7154687" y="7937"/>
                  <a:pt x="7154858" y="13453"/>
                  <a:pt x="7154632" y="18288"/>
                </a:cubicBezTo>
                <a:cubicBezTo>
                  <a:pt x="6928418" y="43767"/>
                  <a:pt x="6554820" y="44422"/>
                  <a:pt x="6361118" y="18288"/>
                </a:cubicBezTo>
                <a:cubicBezTo>
                  <a:pt x="6175589" y="-25276"/>
                  <a:pt x="6060428" y="-16273"/>
                  <a:pt x="5925336" y="18288"/>
                </a:cubicBezTo>
                <a:cubicBezTo>
                  <a:pt x="5780582" y="-4354"/>
                  <a:pt x="5647511" y="-24600"/>
                  <a:pt x="5418008" y="18288"/>
                </a:cubicBezTo>
                <a:cubicBezTo>
                  <a:pt x="5195289" y="22701"/>
                  <a:pt x="5032464" y="25155"/>
                  <a:pt x="4910679" y="18288"/>
                </a:cubicBezTo>
                <a:cubicBezTo>
                  <a:pt x="4754634" y="32510"/>
                  <a:pt x="4502653" y="-3626"/>
                  <a:pt x="4403351" y="18288"/>
                </a:cubicBezTo>
                <a:cubicBezTo>
                  <a:pt x="4285461" y="43947"/>
                  <a:pt x="4011624" y="2629"/>
                  <a:pt x="3896022" y="18288"/>
                </a:cubicBezTo>
                <a:cubicBezTo>
                  <a:pt x="3776489" y="11494"/>
                  <a:pt x="3495992" y="22217"/>
                  <a:pt x="3388694" y="18288"/>
                </a:cubicBezTo>
                <a:cubicBezTo>
                  <a:pt x="3260570" y="-23563"/>
                  <a:pt x="2885776" y="-41588"/>
                  <a:pt x="2666726" y="18288"/>
                </a:cubicBezTo>
                <a:cubicBezTo>
                  <a:pt x="2423610" y="43071"/>
                  <a:pt x="2356291" y="20833"/>
                  <a:pt x="2159398" y="18288"/>
                </a:cubicBezTo>
                <a:cubicBezTo>
                  <a:pt x="1964928" y="4047"/>
                  <a:pt x="1923108" y="30587"/>
                  <a:pt x="1723616" y="18288"/>
                </a:cubicBezTo>
                <a:cubicBezTo>
                  <a:pt x="1532698" y="-11155"/>
                  <a:pt x="1417752" y="37932"/>
                  <a:pt x="1144741" y="18288"/>
                </a:cubicBezTo>
                <a:cubicBezTo>
                  <a:pt x="829233" y="21395"/>
                  <a:pt x="262564" y="5656"/>
                  <a:pt x="0" y="18288"/>
                </a:cubicBezTo>
                <a:cubicBezTo>
                  <a:pt x="30" y="10354"/>
                  <a:pt x="1368" y="7056"/>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custGeom>
                    <a:avLst/>
                    <a:gdLst>
                      <a:gd name="connsiteX0" fmla="*/ 0 w 7154632"/>
                      <a:gd name="connsiteY0" fmla="*/ 0 h 18288"/>
                      <a:gd name="connsiteX1" fmla="*/ 721967 w 7154632"/>
                      <a:gd name="connsiteY1" fmla="*/ 0 h 18288"/>
                      <a:gd name="connsiteX2" fmla="*/ 1229296 w 7154632"/>
                      <a:gd name="connsiteY2" fmla="*/ 0 h 18288"/>
                      <a:gd name="connsiteX3" fmla="*/ 1736624 w 7154632"/>
                      <a:gd name="connsiteY3" fmla="*/ 0 h 18288"/>
                      <a:gd name="connsiteX4" fmla="*/ 2172406 w 7154632"/>
                      <a:gd name="connsiteY4" fmla="*/ 0 h 18288"/>
                      <a:gd name="connsiteX5" fmla="*/ 2965920 w 7154632"/>
                      <a:gd name="connsiteY5" fmla="*/ 0 h 18288"/>
                      <a:gd name="connsiteX6" fmla="*/ 3759434 w 7154632"/>
                      <a:gd name="connsiteY6" fmla="*/ 0 h 18288"/>
                      <a:gd name="connsiteX7" fmla="*/ 4552948 w 7154632"/>
                      <a:gd name="connsiteY7" fmla="*/ 0 h 18288"/>
                      <a:gd name="connsiteX8" fmla="*/ 4988730 w 7154632"/>
                      <a:gd name="connsiteY8" fmla="*/ 0 h 18288"/>
                      <a:gd name="connsiteX9" fmla="*/ 5567605 w 7154632"/>
                      <a:gd name="connsiteY9" fmla="*/ 0 h 18288"/>
                      <a:gd name="connsiteX10" fmla="*/ 6003387 w 7154632"/>
                      <a:gd name="connsiteY10" fmla="*/ 0 h 18288"/>
                      <a:gd name="connsiteX11" fmla="*/ 7154632 w 7154632"/>
                      <a:gd name="connsiteY11" fmla="*/ 0 h 18288"/>
                      <a:gd name="connsiteX12" fmla="*/ 7154632 w 7154632"/>
                      <a:gd name="connsiteY12" fmla="*/ 18288 h 18288"/>
                      <a:gd name="connsiteX13" fmla="*/ 6361118 w 7154632"/>
                      <a:gd name="connsiteY13" fmla="*/ 18288 h 18288"/>
                      <a:gd name="connsiteX14" fmla="*/ 5925336 w 7154632"/>
                      <a:gd name="connsiteY14" fmla="*/ 18288 h 18288"/>
                      <a:gd name="connsiteX15" fmla="*/ 5418008 w 7154632"/>
                      <a:gd name="connsiteY15" fmla="*/ 18288 h 18288"/>
                      <a:gd name="connsiteX16" fmla="*/ 4910679 w 7154632"/>
                      <a:gd name="connsiteY16" fmla="*/ 18288 h 18288"/>
                      <a:gd name="connsiteX17" fmla="*/ 4403351 w 7154632"/>
                      <a:gd name="connsiteY17" fmla="*/ 18288 h 18288"/>
                      <a:gd name="connsiteX18" fmla="*/ 3896022 w 7154632"/>
                      <a:gd name="connsiteY18" fmla="*/ 18288 h 18288"/>
                      <a:gd name="connsiteX19" fmla="*/ 3388694 w 7154632"/>
                      <a:gd name="connsiteY19" fmla="*/ 18288 h 18288"/>
                      <a:gd name="connsiteX20" fmla="*/ 2666726 w 7154632"/>
                      <a:gd name="connsiteY20" fmla="*/ 18288 h 18288"/>
                      <a:gd name="connsiteX21" fmla="*/ 2159398 w 7154632"/>
                      <a:gd name="connsiteY21" fmla="*/ 18288 h 18288"/>
                      <a:gd name="connsiteX22" fmla="*/ 1723616 w 7154632"/>
                      <a:gd name="connsiteY22" fmla="*/ 18288 h 18288"/>
                      <a:gd name="connsiteX23" fmla="*/ 1144741 w 7154632"/>
                      <a:gd name="connsiteY23" fmla="*/ 18288 h 18288"/>
                      <a:gd name="connsiteX24" fmla="*/ 0 w 7154632"/>
                      <a:gd name="connsiteY24" fmla="*/ 18288 h 18288"/>
                      <a:gd name="connsiteX25" fmla="*/ 0 w 7154632"/>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54632" h="18288" fill="none" extrusionOk="0">
                        <a:moveTo>
                          <a:pt x="0" y="0"/>
                        </a:moveTo>
                        <a:cubicBezTo>
                          <a:pt x="313891" y="28390"/>
                          <a:pt x="415142" y="29986"/>
                          <a:pt x="721967" y="0"/>
                        </a:cubicBezTo>
                        <a:cubicBezTo>
                          <a:pt x="1028792" y="-29986"/>
                          <a:pt x="1050612" y="-18800"/>
                          <a:pt x="1229296" y="0"/>
                        </a:cubicBezTo>
                        <a:cubicBezTo>
                          <a:pt x="1407980" y="18800"/>
                          <a:pt x="1581768" y="-2193"/>
                          <a:pt x="1736624" y="0"/>
                        </a:cubicBezTo>
                        <a:cubicBezTo>
                          <a:pt x="1891480" y="2193"/>
                          <a:pt x="1988784" y="11870"/>
                          <a:pt x="2172406" y="0"/>
                        </a:cubicBezTo>
                        <a:cubicBezTo>
                          <a:pt x="2356028" y="-11870"/>
                          <a:pt x="2714801" y="-27046"/>
                          <a:pt x="2965920" y="0"/>
                        </a:cubicBezTo>
                        <a:cubicBezTo>
                          <a:pt x="3217039" y="27046"/>
                          <a:pt x="3531720" y="-10468"/>
                          <a:pt x="3759434" y="0"/>
                        </a:cubicBezTo>
                        <a:cubicBezTo>
                          <a:pt x="3987148" y="10468"/>
                          <a:pt x="4272027" y="-13609"/>
                          <a:pt x="4552948" y="0"/>
                        </a:cubicBezTo>
                        <a:cubicBezTo>
                          <a:pt x="4833869" y="13609"/>
                          <a:pt x="4846877" y="11750"/>
                          <a:pt x="4988730" y="0"/>
                        </a:cubicBezTo>
                        <a:cubicBezTo>
                          <a:pt x="5130583" y="-11750"/>
                          <a:pt x="5358980" y="28293"/>
                          <a:pt x="5567605" y="0"/>
                        </a:cubicBezTo>
                        <a:cubicBezTo>
                          <a:pt x="5776231" y="-28293"/>
                          <a:pt x="5849215" y="-388"/>
                          <a:pt x="6003387" y="0"/>
                        </a:cubicBezTo>
                        <a:cubicBezTo>
                          <a:pt x="6157559" y="388"/>
                          <a:pt x="6921722" y="-46446"/>
                          <a:pt x="7154632" y="0"/>
                        </a:cubicBezTo>
                        <a:cubicBezTo>
                          <a:pt x="7153766" y="7958"/>
                          <a:pt x="7155186" y="12943"/>
                          <a:pt x="7154632" y="18288"/>
                        </a:cubicBezTo>
                        <a:cubicBezTo>
                          <a:pt x="6966091" y="33291"/>
                          <a:pt x="6551304" y="35251"/>
                          <a:pt x="6361118" y="18288"/>
                        </a:cubicBezTo>
                        <a:cubicBezTo>
                          <a:pt x="6170932" y="1325"/>
                          <a:pt x="6056233" y="8930"/>
                          <a:pt x="5925336" y="18288"/>
                        </a:cubicBezTo>
                        <a:cubicBezTo>
                          <a:pt x="5794439" y="27646"/>
                          <a:pt x="5640230" y="8873"/>
                          <a:pt x="5418008" y="18288"/>
                        </a:cubicBezTo>
                        <a:cubicBezTo>
                          <a:pt x="5195786" y="27703"/>
                          <a:pt x="5059577" y="18260"/>
                          <a:pt x="4910679" y="18288"/>
                        </a:cubicBezTo>
                        <a:cubicBezTo>
                          <a:pt x="4761781" y="18316"/>
                          <a:pt x="4504934" y="3861"/>
                          <a:pt x="4403351" y="18288"/>
                        </a:cubicBezTo>
                        <a:cubicBezTo>
                          <a:pt x="4301768" y="32715"/>
                          <a:pt x="4009052" y="10376"/>
                          <a:pt x="3896022" y="18288"/>
                        </a:cubicBezTo>
                        <a:cubicBezTo>
                          <a:pt x="3782992" y="26200"/>
                          <a:pt x="3501716" y="33847"/>
                          <a:pt x="3388694" y="18288"/>
                        </a:cubicBezTo>
                        <a:cubicBezTo>
                          <a:pt x="3275672" y="2729"/>
                          <a:pt x="2914965" y="-9031"/>
                          <a:pt x="2666726" y="18288"/>
                        </a:cubicBezTo>
                        <a:cubicBezTo>
                          <a:pt x="2418487" y="45607"/>
                          <a:pt x="2355186" y="30993"/>
                          <a:pt x="2159398" y="18288"/>
                        </a:cubicBezTo>
                        <a:cubicBezTo>
                          <a:pt x="1963610" y="5583"/>
                          <a:pt x="1920477" y="24543"/>
                          <a:pt x="1723616" y="18288"/>
                        </a:cubicBezTo>
                        <a:cubicBezTo>
                          <a:pt x="1526755" y="12033"/>
                          <a:pt x="1427948" y="35948"/>
                          <a:pt x="1144741" y="18288"/>
                        </a:cubicBezTo>
                        <a:cubicBezTo>
                          <a:pt x="861535" y="628"/>
                          <a:pt x="259625" y="-11801"/>
                          <a:pt x="0" y="18288"/>
                        </a:cubicBezTo>
                        <a:cubicBezTo>
                          <a:pt x="493" y="10773"/>
                          <a:pt x="610" y="7338"/>
                          <a:pt x="0" y="0"/>
                        </a:cubicBezTo>
                        <a:close/>
                      </a:path>
                      <a:path w="7154632" h="18288" stroke="0" extrusionOk="0">
                        <a:moveTo>
                          <a:pt x="0" y="0"/>
                        </a:moveTo>
                        <a:cubicBezTo>
                          <a:pt x="233275" y="-19897"/>
                          <a:pt x="371592" y="14015"/>
                          <a:pt x="507328" y="0"/>
                        </a:cubicBezTo>
                        <a:cubicBezTo>
                          <a:pt x="643064" y="-14015"/>
                          <a:pt x="837452" y="-6956"/>
                          <a:pt x="943111" y="0"/>
                        </a:cubicBezTo>
                        <a:cubicBezTo>
                          <a:pt x="1048770" y="6956"/>
                          <a:pt x="1279618" y="25209"/>
                          <a:pt x="1450439" y="0"/>
                        </a:cubicBezTo>
                        <a:cubicBezTo>
                          <a:pt x="1621260" y="-25209"/>
                          <a:pt x="1904567" y="10762"/>
                          <a:pt x="2100860" y="0"/>
                        </a:cubicBezTo>
                        <a:cubicBezTo>
                          <a:pt x="2297153" y="-10762"/>
                          <a:pt x="2507870" y="-10142"/>
                          <a:pt x="2822828" y="0"/>
                        </a:cubicBezTo>
                        <a:cubicBezTo>
                          <a:pt x="3137786" y="10142"/>
                          <a:pt x="3456060" y="-17271"/>
                          <a:pt x="3616341" y="0"/>
                        </a:cubicBezTo>
                        <a:cubicBezTo>
                          <a:pt x="3776622" y="17271"/>
                          <a:pt x="4070998" y="768"/>
                          <a:pt x="4409855" y="0"/>
                        </a:cubicBezTo>
                        <a:cubicBezTo>
                          <a:pt x="4748712" y="-768"/>
                          <a:pt x="4863441" y="20836"/>
                          <a:pt x="4988730" y="0"/>
                        </a:cubicBezTo>
                        <a:cubicBezTo>
                          <a:pt x="5114019" y="-20836"/>
                          <a:pt x="5374277" y="27093"/>
                          <a:pt x="5710697" y="0"/>
                        </a:cubicBezTo>
                        <a:cubicBezTo>
                          <a:pt x="6047117" y="-27093"/>
                          <a:pt x="6143819" y="-6478"/>
                          <a:pt x="6361118" y="0"/>
                        </a:cubicBezTo>
                        <a:cubicBezTo>
                          <a:pt x="6578417" y="6478"/>
                          <a:pt x="6873290" y="-22012"/>
                          <a:pt x="7154632" y="0"/>
                        </a:cubicBezTo>
                        <a:cubicBezTo>
                          <a:pt x="7153946" y="7700"/>
                          <a:pt x="7153982" y="13442"/>
                          <a:pt x="7154632" y="18288"/>
                        </a:cubicBezTo>
                        <a:cubicBezTo>
                          <a:pt x="6845119" y="8450"/>
                          <a:pt x="6695572" y="37281"/>
                          <a:pt x="6504211" y="18288"/>
                        </a:cubicBezTo>
                        <a:cubicBezTo>
                          <a:pt x="6312850" y="-705"/>
                          <a:pt x="6102669" y="-1834"/>
                          <a:pt x="5925336" y="18288"/>
                        </a:cubicBezTo>
                        <a:cubicBezTo>
                          <a:pt x="5748004" y="38410"/>
                          <a:pt x="5509005" y="11701"/>
                          <a:pt x="5346461" y="18288"/>
                        </a:cubicBezTo>
                        <a:cubicBezTo>
                          <a:pt x="5183918" y="24875"/>
                          <a:pt x="4834237" y="26030"/>
                          <a:pt x="4552948" y="18288"/>
                        </a:cubicBezTo>
                        <a:cubicBezTo>
                          <a:pt x="4271659" y="10546"/>
                          <a:pt x="4261664" y="28062"/>
                          <a:pt x="4045619" y="18288"/>
                        </a:cubicBezTo>
                        <a:cubicBezTo>
                          <a:pt x="3829574" y="8514"/>
                          <a:pt x="3679362" y="-17584"/>
                          <a:pt x="3323652" y="18288"/>
                        </a:cubicBezTo>
                        <a:cubicBezTo>
                          <a:pt x="2967942" y="54160"/>
                          <a:pt x="3090385" y="24474"/>
                          <a:pt x="2887870" y="18288"/>
                        </a:cubicBezTo>
                        <a:cubicBezTo>
                          <a:pt x="2685355" y="12102"/>
                          <a:pt x="2412023" y="42279"/>
                          <a:pt x="2237449" y="18288"/>
                        </a:cubicBezTo>
                        <a:cubicBezTo>
                          <a:pt x="2062875" y="-5703"/>
                          <a:pt x="1853865" y="23873"/>
                          <a:pt x="1730120" y="18288"/>
                        </a:cubicBezTo>
                        <a:cubicBezTo>
                          <a:pt x="1606375" y="12703"/>
                          <a:pt x="1231914" y="-5471"/>
                          <a:pt x="936606" y="18288"/>
                        </a:cubicBezTo>
                        <a:cubicBezTo>
                          <a:pt x="641298" y="42047"/>
                          <a:pt x="410868" y="34826"/>
                          <a:pt x="0" y="18288"/>
                        </a:cubicBezTo>
                        <a:cubicBezTo>
                          <a:pt x="-4" y="9861"/>
                          <a:pt x="135" y="608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16A0CC0E-8926-41D0-AD53-B98608459A76}"/>
              </a:ext>
            </a:extLst>
          </p:cNvPr>
          <p:cNvGraphicFramePr>
            <a:graphicFrameLocks noGrp="1"/>
          </p:cNvGraphicFramePr>
          <p:nvPr>
            <p:ph idx="1"/>
            <p:extLst>
              <p:ext uri="{D42A27DB-BD31-4B8C-83A1-F6EECF244321}">
                <p14:modId xmlns:p14="http://schemas.microsoft.com/office/powerpoint/2010/main" val="3283078071"/>
              </p:ext>
            </p:extLst>
          </p:nvPr>
        </p:nvGraphicFramePr>
        <p:xfrm>
          <a:off x="618718" y="2004446"/>
          <a:ext cx="7762101" cy="4176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85789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9537"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65ACF2B-CA5C-4CF3-B2E6-0E621723E7D8}"/>
              </a:ext>
            </a:extLst>
          </p:cNvPr>
          <p:cNvSpPr>
            <a:spLocks noGrp="1"/>
          </p:cNvSpPr>
          <p:nvPr>
            <p:ph type="title"/>
          </p:nvPr>
        </p:nvSpPr>
        <p:spPr>
          <a:xfrm>
            <a:off x="618718" y="365125"/>
            <a:ext cx="7762101" cy="1325563"/>
          </a:xfrm>
        </p:spPr>
        <p:txBody>
          <a:bodyPr>
            <a:normAutofit/>
          </a:bodyPr>
          <a:lstStyle/>
          <a:p>
            <a:r>
              <a:rPr lang="it-IT" sz="2100">
                <a:solidFill>
                  <a:srgbClr val="FFFFFF"/>
                </a:solidFill>
              </a:rPr>
              <a:t>Atti e provvedimenti dell’</a:t>
            </a:r>
            <a:br>
              <a:rPr lang="it-IT" sz="2100">
                <a:solidFill>
                  <a:srgbClr val="FFFFFF"/>
                </a:solidFill>
              </a:rPr>
            </a:br>
            <a:r>
              <a:rPr lang="it-IT" sz="2100">
                <a:solidFill>
                  <a:srgbClr val="FFFFFF"/>
                </a:solidFill>
              </a:rPr>
              <a:t>Unione Europea (27 Stati)</a:t>
            </a:r>
            <a:r>
              <a:rPr lang="it-IT" sz="2100" b="0" i="0">
                <a:solidFill>
                  <a:srgbClr val="FFFFFF"/>
                </a:solidFill>
              </a:rPr>
              <a:t> Regolamento (UE) 2021/953 del Parlamento europeo e del Consiglio del 14 giugno 2021</a:t>
            </a:r>
            <a:br>
              <a:rPr lang="it-IT" sz="2100">
                <a:solidFill>
                  <a:srgbClr val="FFFFFF"/>
                </a:solidFill>
              </a:rPr>
            </a:br>
            <a:endParaRPr lang="it-IT" sz="2100">
              <a:solidFill>
                <a:srgbClr val="FFFFFF"/>
              </a:solidFill>
            </a:endParaRPr>
          </a:p>
        </p:txBody>
      </p:sp>
      <p:graphicFrame>
        <p:nvGraphicFramePr>
          <p:cNvPr id="5" name="Segnaposto contenuto 2">
            <a:extLst>
              <a:ext uri="{FF2B5EF4-FFF2-40B4-BE49-F238E27FC236}">
                <a16:creationId xmlns:a16="http://schemas.microsoft.com/office/drawing/2014/main" id="{16A0CC0E-8926-41D0-AD53-B98608459A76}"/>
              </a:ext>
            </a:extLst>
          </p:cNvPr>
          <p:cNvGraphicFramePr>
            <a:graphicFrameLocks noGrp="1"/>
          </p:cNvGraphicFramePr>
          <p:nvPr>
            <p:ph idx="1"/>
            <p:extLst>
              <p:ext uri="{D42A27DB-BD31-4B8C-83A1-F6EECF244321}">
                <p14:modId xmlns:p14="http://schemas.microsoft.com/office/powerpoint/2010/main" val="1804542037"/>
              </p:ext>
            </p:extLst>
          </p:nvPr>
        </p:nvGraphicFramePr>
        <p:xfrm>
          <a:off x="618718" y="1825625"/>
          <a:ext cx="776210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163861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9537"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65ACF2B-CA5C-4CF3-B2E6-0E621723E7D8}"/>
              </a:ext>
            </a:extLst>
          </p:cNvPr>
          <p:cNvSpPr>
            <a:spLocks noGrp="1"/>
          </p:cNvSpPr>
          <p:nvPr>
            <p:ph type="title"/>
          </p:nvPr>
        </p:nvSpPr>
        <p:spPr>
          <a:xfrm>
            <a:off x="618718" y="365125"/>
            <a:ext cx="7762101" cy="1325563"/>
          </a:xfrm>
        </p:spPr>
        <p:txBody>
          <a:bodyPr>
            <a:normAutofit/>
          </a:bodyPr>
          <a:lstStyle/>
          <a:p>
            <a:r>
              <a:rPr lang="it-IT" sz="2100">
                <a:solidFill>
                  <a:srgbClr val="FFFFFF"/>
                </a:solidFill>
              </a:rPr>
              <a:t>Atti e provvedimenti dell’</a:t>
            </a:r>
            <a:br>
              <a:rPr lang="it-IT" sz="2100">
                <a:solidFill>
                  <a:srgbClr val="FFFFFF"/>
                </a:solidFill>
              </a:rPr>
            </a:br>
            <a:r>
              <a:rPr lang="it-IT" sz="2100">
                <a:solidFill>
                  <a:srgbClr val="FFFFFF"/>
                </a:solidFill>
              </a:rPr>
              <a:t>Unione Europea (27 Stati)</a:t>
            </a:r>
            <a:r>
              <a:rPr lang="it-IT" sz="2100" b="0" i="0">
                <a:solidFill>
                  <a:srgbClr val="FFFFFF"/>
                </a:solidFill>
              </a:rPr>
              <a:t> Regolamento (UE) 2021/953 del Parlamento europeo e del Consiglio del 14 giugno 2021</a:t>
            </a:r>
            <a:br>
              <a:rPr lang="it-IT" sz="2100">
                <a:solidFill>
                  <a:srgbClr val="FFFFFF"/>
                </a:solidFill>
              </a:rPr>
            </a:br>
            <a:endParaRPr lang="it-IT" sz="2100">
              <a:solidFill>
                <a:srgbClr val="FFFFFF"/>
              </a:solidFill>
            </a:endParaRPr>
          </a:p>
        </p:txBody>
      </p:sp>
      <p:graphicFrame>
        <p:nvGraphicFramePr>
          <p:cNvPr id="5" name="Segnaposto contenuto 2">
            <a:extLst>
              <a:ext uri="{FF2B5EF4-FFF2-40B4-BE49-F238E27FC236}">
                <a16:creationId xmlns:a16="http://schemas.microsoft.com/office/drawing/2014/main" id="{16A0CC0E-8926-41D0-AD53-B98608459A76}"/>
              </a:ext>
            </a:extLst>
          </p:cNvPr>
          <p:cNvGraphicFramePr>
            <a:graphicFrameLocks noGrp="1"/>
          </p:cNvGraphicFramePr>
          <p:nvPr>
            <p:ph idx="1"/>
            <p:extLst>
              <p:ext uri="{D42A27DB-BD31-4B8C-83A1-F6EECF244321}">
                <p14:modId xmlns:p14="http://schemas.microsoft.com/office/powerpoint/2010/main" val="2375366275"/>
              </p:ext>
            </p:extLst>
          </p:nvPr>
        </p:nvGraphicFramePr>
        <p:xfrm>
          <a:off x="618718" y="1825625"/>
          <a:ext cx="776210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809030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9537"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65ACF2B-CA5C-4CF3-B2E6-0E621723E7D8}"/>
              </a:ext>
            </a:extLst>
          </p:cNvPr>
          <p:cNvSpPr>
            <a:spLocks noGrp="1"/>
          </p:cNvSpPr>
          <p:nvPr>
            <p:ph type="title"/>
          </p:nvPr>
        </p:nvSpPr>
        <p:spPr>
          <a:xfrm>
            <a:off x="618718" y="365125"/>
            <a:ext cx="7762101" cy="1325563"/>
          </a:xfrm>
        </p:spPr>
        <p:txBody>
          <a:bodyPr>
            <a:normAutofit/>
          </a:bodyPr>
          <a:lstStyle/>
          <a:p>
            <a:r>
              <a:rPr lang="it-IT" sz="2100">
                <a:solidFill>
                  <a:srgbClr val="FFFFFF"/>
                </a:solidFill>
              </a:rPr>
              <a:t>Atti e provvedimenti dell’</a:t>
            </a:r>
            <a:br>
              <a:rPr lang="it-IT" sz="2100">
                <a:solidFill>
                  <a:srgbClr val="FFFFFF"/>
                </a:solidFill>
              </a:rPr>
            </a:br>
            <a:r>
              <a:rPr lang="it-IT" sz="2100">
                <a:solidFill>
                  <a:srgbClr val="FFFFFF"/>
                </a:solidFill>
              </a:rPr>
              <a:t>Unione Europea (27 Stati)</a:t>
            </a:r>
            <a:r>
              <a:rPr lang="it-IT" sz="2100" b="0" i="0">
                <a:solidFill>
                  <a:srgbClr val="FFFFFF"/>
                </a:solidFill>
              </a:rPr>
              <a:t> Regolamento (UE) 2021/953 del Parlamento europeo e del Consiglio del 14 giugno 2021</a:t>
            </a:r>
            <a:br>
              <a:rPr lang="it-IT" sz="2100">
                <a:solidFill>
                  <a:srgbClr val="FFFFFF"/>
                </a:solidFill>
              </a:rPr>
            </a:br>
            <a:endParaRPr lang="it-IT" sz="2100">
              <a:solidFill>
                <a:srgbClr val="FFFFFF"/>
              </a:solidFill>
            </a:endParaRPr>
          </a:p>
        </p:txBody>
      </p:sp>
      <p:graphicFrame>
        <p:nvGraphicFramePr>
          <p:cNvPr id="5" name="Segnaposto contenuto 2">
            <a:extLst>
              <a:ext uri="{FF2B5EF4-FFF2-40B4-BE49-F238E27FC236}">
                <a16:creationId xmlns:a16="http://schemas.microsoft.com/office/drawing/2014/main" id="{16A0CC0E-8926-41D0-AD53-B98608459A76}"/>
              </a:ext>
            </a:extLst>
          </p:cNvPr>
          <p:cNvGraphicFramePr>
            <a:graphicFrameLocks noGrp="1"/>
          </p:cNvGraphicFramePr>
          <p:nvPr>
            <p:ph idx="1"/>
            <p:extLst>
              <p:ext uri="{D42A27DB-BD31-4B8C-83A1-F6EECF244321}">
                <p14:modId xmlns:p14="http://schemas.microsoft.com/office/powerpoint/2010/main" val="2526758338"/>
              </p:ext>
            </p:extLst>
          </p:nvPr>
        </p:nvGraphicFramePr>
        <p:xfrm>
          <a:off x="618718" y="1825625"/>
          <a:ext cx="776210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807603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F2F0C8508C480D499A762B0388DD27BC" ma:contentTypeVersion="11" ma:contentTypeDescription="Creare un nuovo documento." ma:contentTypeScope="" ma:versionID="606cbc4a4bbbfa29a4b253248aa566cc">
  <xsd:schema xmlns:xsd="http://www.w3.org/2001/XMLSchema" xmlns:xs="http://www.w3.org/2001/XMLSchema" xmlns:p="http://schemas.microsoft.com/office/2006/metadata/properties" xmlns:ns3="a5bfcd2a-3e54-494c-bf6f-65083225d274" xmlns:ns4="f83914b6-b6c0-4294-b254-f604263f591d" targetNamespace="http://schemas.microsoft.com/office/2006/metadata/properties" ma:root="true" ma:fieldsID="6befc1482b0eec4f11b092c778778334" ns3:_="" ns4:_="">
    <xsd:import namespace="a5bfcd2a-3e54-494c-bf6f-65083225d274"/>
    <xsd:import namespace="f83914b6-b6c0-4294-b254-f604263f591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fcd2a-3e54-494c-bf6f-65083225d2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3914b6-b6c0-4294-b254-f604263f591d" elementFormDefault="qualified">
    <xsd:import namespace="http://schemas.microsoft.com/office/2006/documentManagement/types"/>
    <xsd:import namespace="http://schemas.microsoft.com/office/infopath/2007/PartnerControls"/>
    <xsd:element name="SharedWithUsers" ma:index="14"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ondiviso con dettagli" ma:internalName="SharedWithDetails" ma:readOnly="true">
      <xsd:simpleType>
        <xsd:restriction base="dms:Note">
          <xsd:maxLength value="255"/>
        </xsd:restriction>
      </xsd:simpleType>
    </xsd:element>
    <xsd:element name="SharingHintHash" ma:index="16"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679F31-F8A1-40F8-9706-FF0B783B517C}">
  <ds:schemaRefs>
    <ds:schemaRef ds:uri="http://schemas.microsoft.com/sharepoint/v3/contenttype/forms"/>
  </ds:schemaRefs>
</ds:datastoreItem>
</file>

<file path=customXml/itemProps2.xml><?xml version="1.0" encoding="utf-8"?>
<ds:datastoreItem xmlns:ds="http://schemas.openxmlformats.org/officeDocument/2006/customXml" ds:itemID="{32C76B14-78B4-48E4-9A1F-D59DD22AE6FA}">
  <ds:schemaRefs>
    <ds:schemaRef ds:uri="http://purl.org/dc/elements/1.1/"/>
    <ds:schemaRef ds:uri="a5bfcd2a-3e54-494c-bf6f-65083225d274"/>
    <ds:schemaRef ds:uri="http://schemas.microsoft.com/office/2006/metadata/properties"/>
    <ds:schemaRef ds:uri="http://purl.org/dc/dcmitype/"/>
    <ds:schemaRef ds:uri="http://purl.org/dc/terms/"/>
    <ds:schemaRef ds:uri="http://schemas.microsoft.com/office/2006/documentManagement/types"/>
    <ds:schemaRef ds:uri="f83914b6-b6c0-4294-b254-f604263f591d"/>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890A2D6-E713-4249-A5CA-CFF625E43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fcd2a-3e54-494c-bf6f-65083225d274"/>
    <ds:schemaRef ds:uri="f83914b6-b6c0-4294-b254-f604263f59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3709</TotalTime>
  <Words>3713</Words>
  <Application>Microsoft Office PowerPoint</Application>
  <PresentationFormat>Personalizzato</PresentationFormat>
  <Paragraphs>198</Paragraphs>
  <Slides>55</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55</vt:i4>
      </vt:variant>
    </vt:vector>
  </HeadingPairs>
  <TitlesOfParts>
    <vt:vector size="63" baseType="lpstr">
      <vt:lpstr>-apple-system</vt:lpstr>
      <vt:lpstr>Arial</vt:lpstr>
      <vt:lpstr>Calibri</vt:lpstr>
      <vt:lpstr>Calibri Light</vt:lpstr>
      <vt:lpstr>Open Sans</vt:lpstr>
      <vt:lpstr>Palatino</vt:lpstr>
      <vt:lpstr>Times New Roman</vt:lpstr>
      <vt:lpstr>Tema di Office</vt:lpstr>
      <vt:lpstr>Presentazione standard di PowerPoint</vt:lpstr>
      <vt:lpstr>Vocabolario minimo dell’EUROPA</vt:lpstr>
      <vt:lpstr> BANDIERA COMUNE  Unione Europea 27 Stati  Consiglio d'Europa  47 Stati</vt:lpstr>
      <vt:lpstr>Organi dell’ Unione Europea (27 Stati)</vt:lpstr>
      <vt:lpstr>Atti e provvedimenti dell’ Unione Europea (27 Stati)</vt:lpstr>
      <vt:lpstr>Atti e provvedimenti dell’ Unione Europea (27 Stati)</vt:lpstr>
      <vt:lpstr>Atti e provvedimenti dell’ Unione Europea (27 Stati) Regolamento (UE) 2021/953 del Parlamento europeo e del Consiglio del 14 giugno 2021 </vt:lpstr>
      <vt:lpstr>Atti e provvedimenti dell’ Unione Europea (27 Stati) Regolamento (UE) 2021/953 del Parlamento europeo e del Consiglio del 14 giugno 2021 </vt:lpstr>
      <vt:lpstr>Atti e provvedimenti dell’ Unione Europea (27 Stati) Regolamento (UE) 2021/953 del Parlamento europeo e del Consiglio del 14 giugno 2021 </vt:lpstr>
      <vt:lpstr>UNIONE EUROPEA 27 STATI  CORTE DI GIUSTIZIA DELL’UNIONE EUROPEA LUSSEMBURGO</vt:lpstr>
      <vt:lpstr>Organi del Consiglio d’Europa (47 Stati)</vt:lpstr>
      <vt:lpstr>Atti e provvedimenti del Consiglio d’Europa (47 Stati) Risoluzione n. 2361 del 27 gennaio 2021 dell’Assemblea Parlamentare  </vt:lpstr>
      <vt:lpstr>Atti e provvedimenti del Consiglio d’Europa (47 Stati) Risoluzione n. 2383 del 23 giugno 2021 dell’Assemblea Parlamentare  </vt:lpstr>
      <vt:lpstr>Atti e provvedimenti del Consiglio d’Europa (47 Stati) Risoluzione n. 2383 del 23 giugno 2021 dell’Assemblea Parlamentare   </vt:lpstr>
      <vt:lpstr>Presentazione standard di PowerPoint</vt:lpstr>
      <vt:lpstr>CORTE EUROPEA DEI DIRITTI DELL’UOMO, Strasburgo  47 Stati</vt:lpstr>
      <vt:lpstr>IL SITO WEB DELLA CORTE EUROPEA DEI DIRITTI DELL’UOMO Strasburgo </vt:lpstr>
      <vt:lpstr>LA CORTE EUROPEA DEI DIRITTI DELL’UOMO(47 Stati, Strasburgo)   LE IPOTESI di pronunciamento</vt:lpstr>
      <vt:lpstr>LA CORTE EUROPEA DEI DIRITTI DELL’UOMO(47 Stati, Strasburgo)   LE IPOTESI di pronunciamento</vt:lpstr>
      <vt:lpstr>LA CORTE EUROPEA DEI DIRITTI DELL’UOMO(47 Stati, Strasburgo)   LE IPOTESI di pronunciamento</vt:lpstr>
      <vt:lpstr>LA CORTE EUROPEA DEI DIRITTI DELL’UOMO(47 Stati, Strasburgo)  </vt:lpstr>
      <vt:lpstr>LA CORTE EUROPEA DEI DIRITTI DELL’UOMO(47 Stati, Strasburgo)  </vt:lpstr>
      <vt:lpstr>LA CORTE EUROPEA DEI DIRITTI DELL’UOMO(47 Stati, Strasburgo)   </vt:lpstr>
      <vt:lpstr>L’ELA CORTE EUROPEA DEI DIRITTI DELL’UOMO(47 Stati, Strasburgo)  SAME DEL RICORSO DA PARTE DELLA CORTE: QUATTRO LE IPOTESI +1</vt:lpstr>
      <vt:lpstr>Tutte le decisioni di irricevibilità della Corte di Strasburgo, finora illustrate, NON si sono pronunciate  o non hanno motivato espressamente circa l’obbligo della vaccinazione contro il COVID-19 </vt:lpstr>
      <vt:lpstr>Presentazione standard di PowerPoint</vt:lpstr>
      <vt:lpstr>Corte Europea dei Diritti dell’Uomo (Strasburgo) GRANDE CAMERA Caso VAVŘIČKA e altri contro Repubblica CECA (Ricorso n°47621/13 e 5 altri)  Sentenza 8 aprile 2021</vt:lpstr>
      <vt:lpstr>Corte Europea dei Diritti dell’Uomo (Strasburgo) GRANDE CAMERA Caso VAVŘIČKA e altri contro Repubblica CECA (Ricorso n°47621/13 e 5 altri)  Sentenza 8 aprile 2021</vt:lpstr>
      <vt:lpstr>Corte Europea dei Diritti dell’Uomo (Strasburgo) GRANDE CAMERA Caso VAVŘIČKA e altri contro Repubblica CECA (Ricorso n°47621/13 e 5 altri)  Sentenza 8 aprile 2021</vt:lpstr>
      <vt:lpstr>Corte Europea dei Diritti dell’Uomo (Strasburgo) GRANDE CAMERA Caso VAVŘIČKA e altri contro Repubblica CECA (Ricorso n°47621/13 e 5 altri)  Sentenza 8 aprile 2021</vt:lpstr>
      <vt:lpstr>Corte Europea dei Diritti dell’Uomo (Strasburgo) GRANDE CAMERA Caso VAVŘIČKA e altri contro Repubblica CECA (Ricorso n°47621/13 e 5 altri)  Sentenza 8 aprile 2021</vt:lpstr>
      <vt:lpstr>Corte Europea dei Diritti dell’Uomo (Strasburgo) GRANDE CAMERA Caso VAVŘIČKA e altri contro Repubblica CECA (Ricorso n°47621/13 e 5 altri)  Sentenza 8 aprile 2021</vt:lpstr>
      <vt:lpstr>Corte Europea dei Diritti dell’Uomo (Strasburgo) GRANDE CAMERA Caso VAVŘIČKA e altri contro Repubblica CECA (Ricorso n°47621/13 e 5 altri)  Sentenza 8 aprile 2021</vt:lpstr>
      <vt:lpstr>Corte Europea dei Diritti dell’Uomo (Strasburgo) GRANDE CAMERA Caso VAVŘIČKA e altri contro Repubblica CECA (Ricorso n°47621/13 e 5 altri)  Sentenza 8 aprile 2021</vt:lpstr>
      <vt:lpstr>Corte Europea dei Diritti dell’Uomo (Strasburgo) GRANDE CAMERA Caso VAVŘIČKA e altri contro Repubblica CECA (Ricorso n°47621/13 e 5 altri)  Sentenza 8 aprile 2021</vt:lpstr>
      <vt:lpstr>Corte Europea dei Diritti dell’Uomo (Strasburgo) GRANDE CAMERA Caso VAVŘIČKA e altri contro Repubblica CECA (Ricorso n°47621/13 e 5 altri)  Sentenza 8 aprile 2021</vt:lpstr>
      <vt:lpstr>Corte Europea dei Diritti dell’Uomo (Strasburgo) GRANDE CAMERA Caso VAVŘIČKA e altri contro Repubblica CECA (Ricorso n°47621/13 e 5 altri)  Sentenza 8 aprile 2021</vt:lpstr>
      <vt:lpstr>Corte Europea dei Diritti dell’Uomo (Strasburgo) GRANDE CAMERA Caso VAVŘIČKA e altri contro Repubblica CECA (Ricorso n°47621/13 e 5 altri)  Sentenza 8 aprile 2021</vt:lpstr>
      <vt:lpstr>Corte Europea dei Diritti dell’Uomo (Strasburgo) GRANDE CAMERA Caso VAVŘIČKA e altri contro Repubblica CECA (Ricorso n°47621/13 e 5 altri)  Sentenza 8 aprile 2021</vt:lpstr>
      <vt:lpstr>Corte Europea dei Diritti dell’Uomo (Strasburgo) GRANDE CAMERA Caso VAVŘIČKA e altri contro Repubblica CECA (Ricorso n°47621/13 e 5 altri)  Sentenza 8 aprile 2021</vt:lpstr>
      <vt:lpstr>Corte Europea dei Diritti dell’Uomo (Strasburgo) GRANDE CAMERA Caso VAVŘIČKA e altri contro Repubblica CECA (Ricorso n°47621/13 e 5 altri)  Sentenza 8 aprile 2021</vt:lpstr>
      <vt:lpstr>Corte Europea dei Diritti dell’Uomo (Strasburgo) GRANDE CAMERA Caso VAVŘIČKA e altri contro Repubblica CECA (Ricorso n°47621/13 e 5 altri)  Sentenza 8 aprile 2021</vt:lpstr>
      <vt:lpstr>Corte Europea dei Diritti dell’Uomo (Strasburgo) GRANDE CAMERA Caso VAVŘIČKA e altri contro Repubblica CECA (Ricorso n°47621/13 e 5 altri)  Sentenza 8 aprile 2021</vt:lpstr>
      <vt:lpstr>Corte Europea dei Diritti dell’Uomo (Strasburgo) GRANDE CAMERA Caso VAVŘIČKA e altri contro Repubblica CECA (Ricorso n°47621/13 e 5 altri)  Sentenza 8 aprile 2021</vt:lpstr>
      <vt:lpstr>art. 15 della Convenzione Europea dei Diritti dell’Uomo, deroga in caso di guerra o in caso di altro pericolo pubblico che minacci la vita della nazione</vt:lpstr>
      <vt:lpstr>Corte Europea dei Diritti dell’Uomo (Strasburgo) i casi comunicati al Governo convenuto per denunciare il CONFINAMENTO dovuto al COVID-19</vt:lpstr>
      <vt:lpstr>Corte Europea dei Diritti dell’Uomo (Strasburgo) i casi comunicati al Governo convenuto per denunciare altre  restrizioni dovute COVID-19</vt:lpstr>
      <vt:lpstr>Osservazioni soggettive dell’avv. Maurizio de Stefano</vt:lpstr>
      <vt:lpstr>Osservazioni soggettive  dell’avv. Maurizio de Stefano</vt:lpstr>
      <vt:lpstr>Osservazioni soggettive  dell’avv. Maurizio de Stefano</vt:lpstr>
      <vt:lpstr>Osservazioni soggettive  dell’avv. Maurizio de Stefano</vt:lpstr>
      <vt:lpstr>Osservazioni soggettive  dell’avv. Maurizio de Stefano</vt:lpstr>
      <vt:lpstr>Osservazioni soggettive  dell’avv. Maurizio de Stefano</vt:lpstr>
      <vt:lpstr>Osservazioni soggettive  dell’avv. Maurizio de Stefano</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Pierfrancesco Breccia</dc:creator>
  <cp:lastModifiedBy>maurizio de stefano</cp:lastModifiedBy>
  <cp:revision>266</cp:revision>
  <dcterms:created xsi:type="dcterms:W3CDTF">2020-02-02T21:51:56Z</dcterms:created>
  <dcterms:modified xsi:type="dcterms:W3CDTF">2021-09-20T10:19:12Z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0x010100F2F0C8508C480D499A762B0388DD27BC</vt:lpwstr>
  </property>
</Properties>
</file>